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84218" y="1096771"/>
            <a:ext cx="8223562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7E6E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E7E6E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E7E6E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E7E6E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50863"/>
            <a:ext cx="12188952" cy="64008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4068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536575">
            <a:solidFill>
              <a:srgbClr val="8FAAD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392" y="5273039"/>
            <a:ext cx="1210056" cy="12131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647" y="5299628"/>
            <a:ext cx="1107232" cy="11072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6298" y="1240028"/>
            <a:ext cx="8439403" cy="1418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E7E6E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0841" y="1230119"/>
            <a:ext cx="7650480" cy="4714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4.jpg"/><Relationship Id="rId6" Type="http://schemas.openxmlformats.org/officeDocument/2006/relationships/image" Target="../media/image3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4.jpg"/><Relationship Id="rId8" Type="http://schemas.openxmlformats.org/officeDocument/2006/relationships/image" Target="../media/image33.png"/><Relationship Id="rId9" Type="http://schemas.openxmlformats.org/officeDocument/2006/relationships/image" Target="../media/image34.jpg"/><Relationship Id="rId10" Type="http://schemas.openxmlformats.org/officeDocument/2006/relationships/image" Target="../media/image3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4.jpg"/><Relationship Id="rId6" Type="http://schemas.openxmlformats.org/officeDocument/2006/relationships/image" Target="../media/image3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4.jpg"/><Relationship Id="rId8" Type="http://schemas.openxmlformats.org/officeDocument/2006/relationships/image" Target="../media/image33.png"/><Relationship Id="rId9" Type="http://schemas.openxmlformats.org/officeDocument/2006/relationships/image" Target="../media/image39.jpg"/><Relationship Id="rId10" Type="http://schemas.openxmlformats.org/officeDocument/2006/relationships/image" Target="../media/image35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4.jpg"/><Relationship Id="rId6" Type="http://schemas.openxmlformats.org/officeDocument/2006/relationships/image" Target="../media/image4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4.jpg"/><Relationship Id="rId8" Type="http://schemas.openxmlformats.org/officeDocument/2006/relationships/image" Target="../media/image43.png"/><Relationship Id="rId9" Type="http://schemas.openxmlformats.org/officeDocument/2006/relationships/image" Target="../media/image44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4.jpg"/><Relationship Id="rId6" Type="http://schemas.openxmlformats.org/officeDocument/2006/relationships/image" Target="../media/image4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4.jpg"/><Relationship Id="rId8" Type="http://schemas.openxmlformats.org/officeDocument/2006/relationships/image" Target="../media/image33.png"/><Relationship Id="rId9" Type="http://schemas.openxmlformats.org/officeDocument/2006/relationships/image" Target="../media/image48.jpg"/><Relationship Id="rId10" Type="http://schemas.openxmlformats.org/officeDocument/2006/relationships/image" Target="../media/image35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9.png"/><Relationship Id="rId9" Type="http://schemas.openxmlformats.org/officeDocument/2006/relationships/image" Target="../media/image4.jpg"/><Relationship Id="rId10" Type="http://schemas.openxmlformats.org/officeDocument/2006/relationships/image" Target="../media/image5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4.jpg"/><Relationship Id="rId8" Type="http://schemas.openxmlformats.org/officeDocument/2006/relationships/image" Target="../media/image54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9.png"/><Relationship Id="rId9" Type="http://schemas.openxmlformats.org/officeDocument/2006/relationships/image" Target="../media/image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8.png"/><Relationship Id="rId9" Type="http://schemas.openxmlformats.org/officeDocument/2006/relationships/image" Target="../media/image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4.jpg"/><Relationship Id="rId7" Type="http://schemas.openxmlformats.org/officeDocument/2006/relationships/image" Target="../media/image20.png"/><Relationship Id="rId8" Type="http://schemas.openxmlformats.org/officeDocument/2006/relationships/image" Target="../media/image2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19.png"/><Relationship Id="rId8" Type="http://schemas.openxmlformats.org/officeDocument/2006/relationships/image" Target="../media/image4.jpg"/><Relationship Id="rId9" Type="http://schemas.openxmlformats.org/officeDocument/2006/relationships/image" Target="../media/image25.png"/><Relationship Id="rId10" Type="http://schemas.openxmlformats.org/officeDocument/2006/relationships/image" Target="../media/image15.png"/><Relationship Id="rId11" Type="http://schemas.openxmlformats.org/officeDocument/2006/relationships/image" Target="../media/image2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9.png"/><Relationship Id="rId4" Type="http://schemas.openxmlformats.org/officeDocument/2006/relationships/image" Target="../media/image4.jpg"/><Relationship Id="rId5" Type="http://schemas.openxmlformats.org/officeDocument/2006/relationships/image" Target="../media/image27.png"/><Relationship Id="rId6" Type="http://schemas.openxmlformats.org/officeDocument/2006/relationships/image" Target="../media/image2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2992" y="621791"/>
            <a:ext cx="7205472" cy="16032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50091" y="828547"/>
            <a:ext cx="6083300" cy="176593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952500" marR="5080" indent="-940435">
              <a:lnSpc>
                <a:spcPts val="6500"/>
              </a:lnSpc>
              <a:spcBef>
                <a:spcPts val="900"/>
              </a:spcBef>
            </a:pPr>
            <a:r>
              <a:rPr dirty="0" sz="60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6000" spc="-7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6000" spc="-10" b="1">
                <a:solidFill>
                  <a:srgbClr val="E7E6E6"/>
                </a:solidFill>
                <a:latin typeface="Arial"/>
                <a:cs typeface="Arial"/>
              </a:rPr>
              <a:t>Planning </a:t>
            </a:r>
            <a:r>
              <a:rPr dirty="0" sz="6000" spc="195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6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4823" y="1447800"/>
            <a:ext cx="5102352" cy="160324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5273039"/>
            <a:ext cx="12192000" cy="1518285"/>
            <a:chOff x="0" y="5273039"/>
            <a:chExt cx="12192000" cy="151828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91255" y="6175247"/>
              <a:ext cx="5809488" cy="5364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4331489" y="3605276"/>
            <a:ext cx="352932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95" b="1">
                <a:solidFill>
                  <a:srgbClr val="F2F2F2"/>
                </a:solidFill>
                <a:latin typeface="Arial"/>
                <a:cs typeface="Arial"/>
              </a:rPr>
              <a:t>April</a:t>
            </a:r>
            <a:r>
              <a:rPr dirty="0" sz="4800" spc="-22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4800" spc="-210" b="1">
                <a:solidFill>
                  <a:srgbClr val="F2F2F2"/>
                </a:solidFill>
                <a:latin typeface="Arial"/>
                <a:cs typeface="Arial"/>
              </a:rPr>
              <a:t>26,</a:t>
            </a:r>
            <a:r>
              <a:rPr dirty="0" sz="4800" spc="-22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4800" spc="-195" b="1">
                <a:solidFill>
                  <a:srgbClr val="F2F2F2"/>
                </a:solidFill>
                <a:latin typeface="Arial"/>
                <a:cs typeface="Arial"/>
              </a:rPr>
              <a:t>2023</a:t>
            </a:r>
            <a:endParaRPr sz="4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31051" y="6240742"/>
            <a:ext cx="5520690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-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E7E6E6"/>
                </a:solidFill>
                <a:latin typeface="Arial"/>
                <a:cs typeface="Arial"/>
              </a:rPr>
              <a:t>Planning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45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5515" y="247395"/>
            <a:ext cx="267589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45"/>
              <a:t>Scenario</a:t>
            </a:r>
            <a:r>
              <a:rPr dirty="0" sz="4000" spc="125"/>
              <a:t> </a:t>
            </a:r>
            <a:r>
              <a:rPr dirty="0" sz="4000" spc="-50"/>
              <a:t>1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18871"/>
            <a:ext cx="12192000" cy="6672580"/>
            <a:chOff x="0" y="118871"/>
            <a:chExt cx="12192000" cy="66725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2271" y="118871"/>
              <a:ext cx="3267455" cy="10698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6376" y="1203959"/>
              <a:ext cx="7772400" cy="4395216"/>
            </a:xfrm>
            <a:prstGeom prst="rect">
              <a:avLst/>
            </a:prstGeom>
          </p:spPr>
        </p:pic>
      </p:grp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2270841" y="1230119"/>
          <a:ext cx="7650480" cy="471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4210"/>
                <a:gridCol w="2640965"/>
                <a:gridCol w="1792604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dirty="0" sz="1800" spc="-1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Neighborhood</a:t>
                      </a:r>
                      <a:r>
                        <a:rPr dirty="0" sz="18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18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97840">
                        <a:lnSpc>
                          <a:spcPct val="100000"/>
                        </a:lnSpc>
                      </a:pPr>
                      <a:r>
                        <a:rPr dirty="0" sz="1800" spc="-1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Proposed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6839" marR="109855">
                        <a:lnSpc>
                          <a:spcPts val="1900"/>
                        </a:lnSpc>
                        <a:spcBef>
                          <a:spcPts val="335"/>
                        </a:spcBef>
                      </a:pPr>
                      <a:r>
                        <a:rPr dirty="0" sz="16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2024/25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Projected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Elementary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600" spc="-55">
                          <a:latin typeface="Arial"/>
                          <a:cs typeface="Arial"/>
                        </a:rPr>
                        <a:t>Autumn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(Arcadia)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Valley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Indian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Valley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Villages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View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0">
                          <a:latin typeface="Arial"/>
                          <a:cs typeface="Arial"/>
                        </a:rPr>
                        <a:t>Executive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Hills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Deer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Creek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0">
                          <a:latin typeface="Arial"/>
                          <a:cs typeface="Arial"/>
                        </a:rPr>
                        <a:t>(S.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127</a:t>
                      </a:r>
                      <a:r>
                        <a:rPr dirty="0" baseline="25252" sz="1650" spc="-44">
                          <a:latin typeface="Arial"/>
                          <a:cs typeface="Arial"/>
                        </a:rPr>
                        <a:t>th</a:t>
                      </a:r>
                      <a:r>
                        <a:rPr dirty="0" baseline="25252" sz="1650" spc="5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St)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Valley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Trail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600" spc="-105">
                          <a:latin typeface="Arial"/>
                          <a:cs typeface="Arial"/>
                        </a:rPr>
                        <a:t>Sandstone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Creek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Trail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Harmony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063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53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905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Savoy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063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Villas</a:t>
                      </a:r>
                      <a:r>
                        <a:rPr dirty="0" sz="16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Carrington</a:t>
                      </a:r>
                      <a:r>
                        <a:rPr dirty="0" sz="16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Square</a:t>
                      </a:r>
                      <a:r>
                        <a:rPr dirty="0" sz="16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Harmony</a:t>
                      </a:r>
                      <a:r>
                        <a:rPr dirty="0" sz="16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Heartland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75">
                          <a:latin typeface="Arial"/>
                          <a:cs typeface="Arial"/>
                        </a:rPr>
                        <a:t>Quail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Crest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Trail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Prairie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Star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600" spc="-100">
                          <a:latin typeface="Arial"/>
                          <a:cs typeface="Arial"/>
                        </a:rPr>
                        <a:t>Glen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Abbey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Villas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Chapel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Green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Highland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Villas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Highlands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Creek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3876" y="182371"/>
            <a:ext cx="399605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Draft</a:t>
            </a:r>
            <a:r>
              <a:rPr dirty="0" sz="3600" spc="-5"/>
              <a:t> </a:t>
            </a:r>
            <a:r>
              <a:rPr dirty="0" sz="3600" spc="-10"/>
              <a:t>Adjustments</a:t>
            </a:r>
            <a:endParaRPr sz="3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335" y="70103"/>
            <a:ext cx="4529327" cy="96012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-268287" y="6138574"/>
            <a:ext cx="12728575" cy="652780"/>
            <a:chOff x="-268287" y="6138574"/>
            <a:chExt cx="12728575" cy="65278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1255" y="6175247"/>
              <a:ext cx="2700527" cy="536448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331051" y="6228588"/>
            <a:ext cx="55245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E7E6E6"/>
                </a:solidFill>
                <a:latin typeface="Arial"/>
                <a:cs typeface="Arial"/>
              </a:rPr>
              <a:t>Planning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8392" y="1676399"/>
            <a:ext cx="10781030" cy="5035550"/>
            <a:chOff x="88392" y="1676399"/>
            <a:chExt cx="10781030" cy="503555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3936" y="6175247"/>
              <a:ext cx="3416808" cy="53644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7695" y="1676399"/>
              <a:ext cx="9491472" cy="401116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2161" y="1701877"/>
              <a:ext cx="9387676" cy="39055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2162" y="1701877"/>
              <a:ext cx="6536124" cy="3905560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3552219" y="932179"/>
            <a:ext cx="5088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5" b="1">
                <a:solidFill>
                  <a:srgbClr val="FFC000"/>
                </a:solidFill>
                <a:latin typeface="Arial"/>
                <a:cs typeface="Arial"/>
              </a:rPr>
              <a:t>Post-</a:t>
            </a:r>
            <a:r>
              <a:rPr dirty="0" sz="2400" spc="-170" b="1">
                <a:solidFill>
                  <a:srgbClr val="FFC000"/>
                </a:solidFill>
                <a:latin typeface="Arial"/>
                <a:cs typeface="Arial"/>
              </a:rPr>
              <a:t>Adjustment</a:t>
            </a:r>
            <a:r>
              <a:rPr dirty="0" sz="2400" spc="-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80" b="1">
                <a:solidFill>
                  <a:srgbClr val="FFC000"/>
                </a:solidFill>
                <a:latin typeface="Arial"/>
                <a:cs typeface="Arial"/>
              </a:rPr>
              <a:t>Projections:</a:t>
            </a:r>
            <a:r>
              <a:rPr dirty="0" sz="24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210" b="1">
                <a:solidFill>
                  <a:srgbClr val="FFC000"/>
                </a:solidFill>
                <a:latin typeface="Arial"/>
                <a:cs typeface="Arial"/>
              </a:rPr>
              <a:t>Scenario</a:t>
            </a:r>
            <a:r>
              <a:rPr dirty="0" sz="2400" spc="-8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6565" y="113070"/>
            <a:ext cx="10249235" cy="66318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5515" y="247395"/>
            <a:ext cx="267589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45"/>
              <a:t>Scenario</a:t>
            </a:r>
            <a:r>
              <a:rPr dirty="0" sz="4000" spc="125"/>
              <a:t> </a:t>
            </a:r>
            <a:r>
              <a:rPr dirty="0" sz="4000" spc="-50"/>
              <a:t>2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18871"/>
            <a:ext cx="12192000" cy="6672580"/>
            <a:chOff x="0" y="118871"/>
            <a:chExt cx="12192000" cy="66725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2271" y="118871"/>
              <a:ext cx="3267455" cy="10698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6376" y="1203959"/>
              <a:ext cx="7772400" cy="4840224"/>
            </a:xfrm>
            <a:prstGeom prst="rect">
              <a:avLst/>
            </a:prstGeom>
          </p:spPr>
        </p:pic>
      </p:grp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2270841" y="1230119"/>
          <a:ext cx="7650480" cy="471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4210"/>
                <a:gridCol w="2640965"/>
                <a:gridCol w="1792604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dirty="0" sz="1800" spc="-1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Neighborhood</a:t>
                      </a:r>
                      <a:r>
                        <a:rPr dirty="0" sz="18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18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97840">
                        <a:lnSpc>
                          <a:spcPct val="100000"/>
                        </a:lnSpc>
                      </a:pPr>
                      <a:r>
                        <a:rPr dirty="0" sz="1800" spc="-1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Proposed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6839" marR="109855">
                        <a:lnSpc>
                          <a:spcPts val="1900"/>
                        </a:lnSpc>
                        <a:spcBef>
                          <a:spcPts val="335"/>
                        </a:spcBef>
                      </a:pPr>
                      <a:r>
                        <a:rPr dirty="0" sz="16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2024/25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Projected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Elementary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600" spc="-55">
                          <a:latin typeface="Arial"/>
                          <a:cs typeface="Arial"/>
                        </a:rPr>
                        <a:t>Autumn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(Arcadia)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Valley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Indian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Valley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Villages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View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0">
                          <a:latin typeface="Arial"/>
                          <a:cs typeface="Arial"/>
                        </a:rPr>
                        <a:t>Executive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Hills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Deer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Creek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0">
                          <a:latin typeface="Arial"/>
                          <a:cs typeface="Arial"/>
                        </a:rPr>
                        <a:t>(S.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127</a:t>
                      </a:r>
                      <a:r>
                        <a:rPr dirty="0" baseline="25252" sz="1650" spc="-44">
                          <a:latin typeface="Arial"/>
                          <a:cs typeface="Arial"/>
                        </a:rPr>
                        <a:t>th</a:t>
                      </a:r>
                      <a:r>
                        <a:rPr dirty="0" baseline="25252" sz="1650" spc="5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St)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Valley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Trail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600" spc="-105">
                          <a:latin typeface="Arial"/>
                          <a:cs typeface="Arial"/>
                        </a:rPr>
                        <a:t>Sandstone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Creek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Trail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Harmony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Savoy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145">
                          <a:latin typeface="Arial"/>
                          <a:cs typeface="Arial"/>
                        </a:rPr>
                        <a:t>Plaza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Gardens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00" spc="-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Villas</a:t>
                      </a:r>
                      <a:r>
                        <a:rPr dirty="0" sz="16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Carrington</a:t>
                      </a:r>
                      <a:r>
                        <a:rPr dirty="0" sz="16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Square</a:t>
                      </a:r>
                      <a:r>
                        <a:rPr dirty="0" sz="16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Harmony</a:t>
                      </a:r>
                      <a:r>
                        <a:rPr dirty="0" sz="16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Heartland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00" spc="-1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Cyan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Southcreek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00" spc="-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Trail</a:t>
                      </a:r>
                      <a:r>
                        <a:rPr dirty="0" sz="16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Heartland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600" spc="-100">
                          <a:latin typeface="Arial"/>
                          <a:cs typeface="Arial"/>
                        </a:rPr>
                        <a:t>Glen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Abbey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Villas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Chapel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Green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Trail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Prairie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Star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85"/>
                        </a:spcBef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266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Highland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Villas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Highlands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Creek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266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3876" y="182371"/>
            <a:ext cx="399605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Draft</a:t>
            </a:r>
            <a:r>
              <a:rPr dirty="0" sz="3600" spc="-5"/>
              <a:t> </a:t>
            </a:r>
            <a:r>
              <a:rPr dirty="0" sz="3600" spc="-10"/>
              <a:t>Adjustments</a:t>
            </a:r>
            <a:endParaRPr sz="3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335" y="70103"/>
            <a:ext cx="4529327" cy="96012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-268287" y="6138574"/>
            <a:ext cx="12728575" cy="652780"/>
            <a:chOff x="-268287" y="6138574"/>
            <a:chExt cx="12728575" cy="65278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1255" y="6175247"/>
              <a:ext cx="2700527" cy="536448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331051" y="6228588"/>
            <a:ext cx="55245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E7E6E6"/>
                </a:solidFill>
                <a:latin typeface="Arial"/>
                <a:cs typeface="Arial"/>
              </a:rPr>
              <a:t>Planning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8392" y="1676399"/>
            <a:ext cx="10781030" cy="5035550"/>
            <a:chOff x="88392" y="1676399"/>
            <a:chExt cx="10781030" cy="503555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3936" y="6175247"/>
              <a:ext cx="3416808" cy="53644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7695" y="1676399"/>
              <a:ext cx="9491472" cy="401116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2161" y="1701877"/>
              <a:ext cx="9387676" cy="390555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2162" y="1701877"/>
              <a:ext cx="6536124" cy="3905560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3552219" y="932179"/>
            <a:ext cx="5088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5" b="1">
                <a:solidFill>
                  <a:srgbClr val="FFC000"/>
                </a:solidFill>
                <a:latin typeface="Arial"/>
                <a:cs typeface="Arial"/>
              </a:rPr>
              <a:t>Post-</a:t>
            </a:r>
            <a:r>
              <a:rPr dirty="0" sz="2400" spc="-170" b="1">
                <a:solidFill>
                  <a:srgbClr val="FFC000"/>
                </a:solidFill>
                <a:latin typeface="Arial"/>
                <a:cs typeface="Arial"/>
              </a:rPr>
              <a:t>Adjustment</a:t>
            </a:r>
            <a:r>
              <a:rPr dirty="0" sz="2400" spc="-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80" b="1">
                <a:solidFill>
                  <a:srgbClr val="FFC000"/>
                </a:solidFill>
                <a:latin typeface="Arial"/>
                <a:cs typeface="Arial"/>
              </a:rPr>
              <a:t>Projections:</a:t>
            </a:r>
            <a:r>
              <a:rPr dirty="0" sz="24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210" b="1">
                <a:solidFill>
                  <a:srgbClr val="FFC000"/>
                </a:solidFill>
                <a:latin typeface="Arial"/>
                <a:cs typeface="Arial"/>
              </a:rPr>
              <a:t>Scenario</a:t>
            </a:r>
            <a:r>
              <a:rPr dirty="0" sz="2400" spc="-8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6565" y="113070"/>
            <a:ext cx="10249235" cy="66318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5515" y="247395"/>
            <a:ext cx="267589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45"/>
              <a:t>Scenario</a:t>
            </a:r>
            <a:r>
              <a:rPr dirty="0" sz="4000" spc="125"/>
              <a:t> </a:t>
            </a:r>
            <a:r>
              <a:rPr dirty="0" sz="4000" spc="-50"/>
              <a:t>3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18871"/>
            <a:ext cx="12192000" cy="6672580"/>
            <a:chOff x="0" y="118871"/>
            <a:chExt cx="12192000" cy="66725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2271" y="118871"/>
              <a:ext cx="3267455" cy="10698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6376" y="969263"/>
              <a:ext cx="7772400" cy="4498848"/>
            </a:xfrm>
            <a:prstGeom prst="rect">
              <a:avLst/>
            </a:prstGeom>
          </p:spPr>
        </p:pic>
      </p:grp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2270841" y="995451"/>
          <a:ext cx="7650480" cy="437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4210"/>
                <a:gridCol w="2640965"/>
                <a:gridCol w="1792604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dirty="0" sz="1800" spc="-1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Neighborhood</a:t>
                      </a:r>
                      <a:r>
                        <a:rPr dirty="0" sz="18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18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97840">
                        <a:lnSpc>
                          <a:spcPct val="100000"/>
                        </a:lnSpc>
                      </a:pPr>
                      <a:r>
                        <a:rPr dirty="0" sz="1800" spc="-1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Proposed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6839" marR="109855">
                        <a:lnSpc>
                          <a:spcPct val="99400"/>
                        </a:lnSpc>
                        <a:spcBef>
                          <a:spcPts val="265"/>
                        </a:spcBef>
                      </a:pPr>
                      <a:r>
                        <a:rPr dirty="0" sz="16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2024/25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Projected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Elementary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600" spc="-55">
                          <a:latin typeface="Arial"/>
                          <a:cs typeface="Arial"/>
                        </a:rPr>
                        <a:t>Autumn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(Arcadia)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Valley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Indian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Valley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Villages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View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0">
                          <a:latin typeface="Arial"/>
                          <a:cs typeface="Arial"/>
                        </a:rPr>
                        <a:t>Executive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Hills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Deer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Creek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0">
                          <a:latin typeface="Arial"/>
                          <a:cs typeface="Arial"/>
                        </a:rPr>
                        <a:t>(S.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127</a:t>
                      </a:r>
                      <a:r>
                        <a:rPr dirty="0" baseline="25252" sz="1650" spc="-44">
                          <a:latin typeface="Arial"/>
                          <a:cs typeface="Arial"/>
                        </a:rPr>
                        <a:t>th</a:t>
                      </a:r>
                      <a:r>
                        <a:rPr dirty="0" baseline="25252" sz="1650" spc="5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St)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Valley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Trail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600" spc="-105">
                          <a:latin typeface="Arial"/>
                          <a:cs typeface="Arial"/>
                        </a:rPr>
                        <a:t>Sandstone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Creek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Trail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Harmony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063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905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145">
                          <a:latin typeface="Arial"/>
                          <a:cs typeface="Arial"/>
                        </a:rPr>
                        <a:t>Plaza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Gardens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063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Villas</a:t>
                      </a:r>
                      <a:r>
                        <a:rPr dirty="0" sz="16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Carrington</a:t>
                      </a:r>
                      <a:r>
                        <a:rPr dirty="0" sz="16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Square</a:t>
                      </a:r>
                      <a:r>
                        <a:rPr dirty="0" sz="16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Harmony</a:t>
                      </a:r>
                      <a:r>
                        <a:rPr dirty="0" sz="16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Heartland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Savoy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Trail</a:t>
                      </a:r>
                      <a:r>
                        <a:rPr dirty="0" sz="16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Lakewood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600" spc="-100">
                          <a:latin typeface="Arial"/>
                          <a:cs typeface="Arial"/>
                        </a:rPr>
                        <a:t>Glen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Abbey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Villas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Chapel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Green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Trail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Prairie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Star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279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Highland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Villas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Highlands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Creek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279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3876" y="182371"/>
            <a:ext cx="399605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Draft</a:t>
            </a:r>
            <a:r>
              <a:rPr dirty="0" sz="3600" spc="-5"/>
              <a:t> </a:t>
            </a:r>
            <a:r>
              <a:rPr dirty="0" sz="3600" spc="-10"/>
              <a:t>Adjustments</a:t>
            </a:r>
            <a:endParaRPr sz="3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335" y="70103"/>
            <a:ext cx="4529327" cy="96012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-268287" y="6138574"/>
            <a:ext cx="12728575" cy="652780"/>
            <a:chOff x="-268287" y="6138574"/>
            <a:chExt cx="12728575" cy="65278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1255" y="6175247"/>
              <a:ext cx="2700527" cy="536448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331051" y="6228588"/>
            <a:ext cx="55245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E7E6E6"/>
                </a:solidFill>
                <a:latin typeface="Arial"/>
                <a:cs typeface="Arial"/>
              </a:rPr>
              <a:t>Planning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8392" y="1648967"/>
            <a:ext cx="10213975" cy="5062855"/>
            <a:chOff x="88392" y="1648967"/>
            <a:chExt cx="10213975" cy="5062855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3936" y="6175247"/>
              <a:ext cx="3416808" cy="53644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4624" y="1648967"/>
              <a:ext cx="8357616" cy="401116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9963" y="1674929"/>
              <a:ext cx="8252068" cy="390555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3552219" y="932179"/>
            <a:ext cx="5088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5" b="1">
                <a:solidFill>
                  <a:srgbClr val="FFC000"/>
                </a:solidFill>
                <a:latin typeface="Arial"/>
                <a:cs typeface="Arial"/>
              </a:rPr>
              <a:t>Post-</a:t>
            </a:r>
            <a:r>
              <a:rPr dirty="0" sz="2400" spc="-170" b="1">
                <a:solidFill>
                  <a:srgbClr val="FFC000"/>
                </a:solidFill>
                <a:latin typeface="Arial"/>
                <a:cs typeface="Arial"/>
              </a:rPr>
              <a:t>Adjustment</a:t>
            </a:r>
            <a:r>
              <a:rPr dirty="0" sz="2400" spc="-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80" b="1">
                <a:solidFill>
                  <a:srgbClr val="FFC000"/>
                </a:solidFill>
                <a:latin typeface="Arial"/>
                <a:cs typeface="Arial"/>
              </a:rPr>
              <a:t>Projections:</a:t>
            </a:r>
            <a:r>
              <a:rPr dirty="0" sz="24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210" b="1">
                <a:solidFill>
                  <a:srgbClr val="FFC000"/>
                </a:solidFill>
                <a:latin typeface="Arial"/>
                <a:cs typeface="Arial"/>
              </a:rPr>
              <a:t>Scenario</a:t>
            </a:r>
            <a:r>
              <a:rPr dirty="0" sz="2400" spc="-8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1974962" y="1674929"/>
          <a:ext cx="5739130" cy="3893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4295"/>
                <a:gridCol w="1016000"/>
                <a:gridCol w="710565"/>
                <a:gridCol w="692150"/>
                <a:gridCol w="692150"/>
                <a:gridCol w="660400"/>
                <a:gridCol w="616585"/>
              </a:tblGrid>
              <a:tr h="240665">
                <a:tc gridSpan="7">
                  <a:txBody>
                    <a:bodyPr/>
                    <a:lstStyle/>
                    <a:p>
                      <a:pPr marL="8566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50" spc="-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Blue</a:t>
                      </a:r>
                      <a:r>
                        <a:rPr dirty="0" sz="14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Valley</a:t>
                      </a:r>
                      <a:r>
                        <a:rPr dirty="0" sz="14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Elementary</a:t>
                      </a:r>
                      <a:r>
                        <a:rPr dirty="0" sz="14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-1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Schools</a:t>
                      </a:r>
                      <a:r>
                        <a:rPr dirty="0" sz="14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5-</a:t>
                      </a:r>
                      <a:r>
                        <a:rPr dirty="0" sz="145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4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Enrollment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Projections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2720">
                <a:tc rowSpan="2"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School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4300" marR="105410" indent="201930">
                        <a:lnSpc>
                          <a:spcPct val="114199"/>
                        </a:lnSpc>
                        <a:spcBef>
                          <a:spcPts val="125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Current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Capacity</a:t>
                      </a:r>
                      <a:r>
                        <a:rPr dirty="0" sz="8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(22/23)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2020/21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Enrollment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2021/22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Enrollment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2022/23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Enrollment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3360" marR="66675" indent="-139700">
                        <a:lnSpc>
                          <a:spcPct val="114199"/>
                        </a:lnSpc>
                        <a:spcBef>
                          <a:spcPts val="125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Projection 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Type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97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0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0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0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0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2023/24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19685">
                        <a:lnSpc>
                          <a:spcPts val="114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dirty="0" sz="1000" spc="2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Harmony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8064A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24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503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501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508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7804">
                        <a:lnSpc>
                          <a:spcPts val="116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Low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1135">
                        <a:lnSpc>
                          <a:spcPts val="116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499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25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1574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14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Mid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4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512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</a:tr>
              <a:tr h="1549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112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High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2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524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19685">
                        <a:lnSpc>
                          <a:spcPts val="113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dirty="0" sz="1000" spc="2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Heartland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8064A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18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368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380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358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Low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5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376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1593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Mid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5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382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</a:tr>
              <a:tr h="1549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112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High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2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389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19685">
                        <a:lnSpc>
                          <a:spcPts val="112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</a:t>
                      </a:r>
                      <a:r>
                        <a:rPr dirty="0" sz="1000" spc="2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Indian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Valley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8064A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19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329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348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356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7804">
                        <a:lnSpc>
                          <a:spcPts val="116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Low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1135">
                        <a:lnSpc>
                          <a:spcPts val="116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349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444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1568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14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Mid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4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361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</a:tr>
              <a:tr h="1549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112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High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2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373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19685">
                        <a:lnSpc>
                          <a:spcPts val="112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</a:t>
                      </a:r>
                      <a:r>
                        <a:rPr dirty="0" sz="1000" spc="2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Lakewood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24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557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545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536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7804">
                        <a:lnSpc>
                          <a:spcPts val="116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Low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1135">
                        <a:lnSpc>
                          <a:spcPts val="116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530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4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14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Mid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4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540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algn="r" marR="82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5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mobile </a:t>
                      </a:r>
                      <a:r>
                        <a:rPr dirty="0" sz="550" spc="-10">
                          <a:latin typeface="Arial"/>
                          <a:cs typeface="Arial"/>
                        </a:rPr>
                        <a:t>classrooms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112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High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2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550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19685">
                        <a:lnSpc>
                          <a:spcPts val="114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</a:t>
                      </a:r>
                      <a:r>
                        <a:rPr dirty="0" sz="1000" spc="2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Trail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4F81B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28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572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593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586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7804">
                        <a:lnSpc>
                          <a:spcPts val="116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Low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1135">
                        <a:lnSpc>
                          <a:spcPts val="116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562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2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14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Mid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4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594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r" marR="82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5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mobile </a:t>
                      </a:r>
                      <a:r>
                        <a:rPr dirty="0" sz="550" spc="-10">
                          <a:latin typeface="Arial"/>
                          <a:cs typeface="Arial"/>
                        </a:rPr>
                        <a:t>classrooms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112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High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20"/>
                        </a:lnSpc>
                      </a:pPr>
                      <a:r>
                        <a:rPr dirty="0" sz="11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627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19685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15.</a:t>
                      </a:r>
                      <a:r>
                        <a:rPr dirty="0" sz="1000" spc="25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Prairie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Star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20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367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366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381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7804">
                        <a:lnSpc>
                          <a:spcPts val="116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Low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1135">
                        <a:lnSpc>
                          <a:spcPts val="116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387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25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1574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14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Mid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4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397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</a:tr>
              <a:tr h="1549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112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High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2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407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19685">
                        <a:lnSpc>
                          <a:spcPts val="114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21.</a:t>
                      </a:r>
                      <a:r>
                        <a:rPr dirty="0" sz="1000" spc="2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Valley</a:t>
                      </a:r>
                      <a:r>
                        <a:rPr dirty="0" sz="10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4F81B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35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638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641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647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7804">
                        <a:lnSpc>
                          <a:spcPts val="116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Low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1135">
                        <a:lnSpc>
                          <a:spcPts val="116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587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2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14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Mid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40"/>
                        </a:lnSpc>
                      </a:pPr>
                      <a:r>
                        <a:rPr dirty="0" sz="11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643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r" marR="82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5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mobile </a:t>
                      </a:r>
                      <a:r>
                        <a:rPr dirty="0" sz="550" spc="-10">
                          <a:latin typeface="Arial"/>
                          <a:cs typeface="Arial"/>
                        </a:rPr>
                        <a:t>classrooms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4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112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High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20"/>
                        </a:lnSpc>
                      </a:pPr>
                      <a:r>
                        <a:rPr dirty="0" sz="11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698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6565" y="113070"/>
            <a:ext cx="10249235" cy="66318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5515" y="247395"/>
            <a:ext cx="267589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45"/>
              <a:t>Scenario</a:t>
            </a:r>
            <a:r>
              <a:rPr dirty="0" sz="4000" spc="125"/>
              <a:t> </a:t>
            </a:r>
            <a:r>
              <a:rPr dirty="0" sz="4000" spc="-50"/>
              <a:t>4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18871"/>
            <a:ext cx="12192000" cy="6672580"/>
            <a:chOff x="0" y="118871"/>
            <a:chExt cx="12192000" cy="66725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2271" y="118871"/>
              <a:ext cx="3267455" cy="10698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6376" y="1203959"/>
              <a:ext cx="7772400" cy="4474464"/>
            </a:xfrm>
            <a:prstGeom prst="rect">
              <a:avLst/>
            </a:prstGeom>
          </p:spPr>
        </p:pic>
      </p:grp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2270841" y="1230119"/>
          <a:ext cx="7650480" cy="471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4210"/>
                <a:gridCol w="2640965"/>
                <a:gridCol w="1792604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dirty="0" sz="1800" spc="-1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Neighborhood</a:t>
                      </a:r>
                      <a:r>
                        <a:rPr dirty="0" sz="18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18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97840">
                        <a:lnSpc>
                          <a:spcPct val="100000"/>
                        </a:lnSpc>
                      </a:pPr>
                      <a:r>
                        <a:rPr dirty="0" sz="1800" spc="-1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Proposed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6839" marR="109855">
                        <a:lnSpc>
                          <a:spcPts val="1900"/>
                        </a:lnSpc>
                        <a:spcBef>
                          <a:spcPts val="335"/>
                        </a:spcBef>
                      </a:pPr>
                      <a:r>
                        <a:rPr dirty="0" sz="16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2024/25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Projected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Elementary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600" spc="-55">
                          <a:latin typeface="Arial"/>
                          <a:cs typeface="Arial"/>
                        </a:rPr>
                        <a:t>Autumn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(Arcadia)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Valley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Indian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Valley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Villages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View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0">
                          <a:latin typeface="Arial"/>
                          <a:cs typeface="Arial"/>
                        </a:rPr>
                        <a:t>Executive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Hills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Deer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Creek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0">
                          <a:latin typeface="Arial"/>
                          <a:cs typeface="Arial"/>
                        </a:rPr>
                        <a:t>(S.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127</a:t>
                      </a:r>
                      <a:r>
                        <a:rPr dirty="0" baseline="25252" sz="1650" spc="-44">
                          <a:latin typeface="Arial"/>
                          <a:cs typeface="Arial"/>
                        </a:rPr>
                        <a:t>th</a:t>
                      </a:r>
                      <a:r>
                        <a:rPr dirty="0" baseline="25252" sz="1650" spc="5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St)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Valley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20">
                          <a:latin typeface="Arial"/>
                          <a:cs typeface="Arial"/>
                        </a:rPr>
                        <a:t>Park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Trail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600" spc="-105">
                          <a:latin typeface="Arial"/>
                          <a:cs typeface="Arial"/>
                        </a:rPr>
                        <a:t>Sandstone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Creek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Trail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Harmony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Savoy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145">
                          <a:latin typeface="Arial"/>
                          <a:cs typeface="Arial"/>
                        </a:rPr>
                        <a:t>Plaza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Gardens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AA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00" spc="-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Villas</a:t>
                      </a:r>
                      <a:r>
                        <a:rPr dirty="0" sz="16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Carrington</a:t>
                      </a:r>
                      <a:r>
                        <a:rPr dirty="0" sz="16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Square</a:t>
                      </a:r>
                      <a:r>
                        <a:rPr dirty="0" sz="16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Harmony</a:t>
                      </a:r>
                      <a:r>
                        <a:rPr dirty="0" sz="16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Heartland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C5BCD"/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600" spc="-100">
                          <a:latin typeface="Arial"/>
                          <a:cs typeface="Arial"/>
                        </a:rPr>
                        <a:t>Glen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Abbey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Villas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0">
                          <a:latin typeface="Arial"/>
                          <a:cs typeface="Arial"/>
                        </a:rPr>
                        <a:t>Chapel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Green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Trail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Prairie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Star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85"/>
                        </a:spcBef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266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600" spc="-80">
                          <a:latin typeface="Arial"/>
                          <a:cs typeface="Arial"/>
                        </a:rPr>
                        <a:t>Highland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Villas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Highlands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Creek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266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3896" y="1402587"/>
            <a:ext cx="513588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145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r>
              <a:rPr dirty="0" sz="4000" spc="13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4000" spc="-40" b="1">
                <a:solidFill>
                  <a:srgbClr val="E7E6E6"/>
                </a:solidFill>
                <a:latin typeface="Arial"/>
                <a:cs typeface="Arial"/>
              </a:rPr>
              <a:t>Purpose: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79" y="1274063"/>
            <a:ext cx="5730240" cy="106984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5273039"/>
            <a:ext cx="12192000" cy="1518285"/>
            <a:chOff x="0" y="5273039"/>
            <a:chExt cx="12192000" cy="151828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1255" y="6175247"/>
              <a:ext cx="5809488" cy="5364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635504" y="2525268"/>
            <a:ext cx="10922635" cy="13912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ctr" marL="12065" marR="5080" indent="-1270">
              <a:lnSpc>
                <a:spcPct val="90000"/>
              </a:lnSpc>
              <a:spcBef>
                <a:spcPts val="480"/>
              </a:spcBef>
            </a:pPr>
            <a:r>
              <a:rPr dirty="0" sz="3200" spc="-270" b="1">
                <a:solidFill>
                  <a:srgbClr val="F2F2F2"/>
                </a:solidFill>
                <a:latin typeface="Arial"/>
                <a:cs typeface="Arial"/>
              </a:rPr>
              <a:t>The</a:t>
            </a:r>
            <a:r>
              <a:rPr dirty="0" sz="3200" spc="-14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35" b="1">
                <a:solidFill>
                  <a:srgbClr val="F2F2F2"/>
                </a:solidFill>
                <a:latin typeface="Arial"/>
                <a:cs typeface="Arial"/>
              </a:rPr>
              <a:t>Facility</a:t>
            </a:r>
            <a:r>
              <a:rPr dirty="0" sz="3200" spc="-14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65" b="1">
                <a:solidFill>
                  <a:srgbClr val="F2F2F2"/>
                </a:solidFill>
                <a:latin typeface="Arial"/>
                <a:cs typeface="Arial"/>
              </a:rPr>
              <a:t>Planning</a:t>
            </a:r>
            <a:r>
              <a:rPr dirty="0" sz="3200" spc="-14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04" b="1">
                <a:solidFill>
                  <a:srgbClr val="F2F2F2"/>
                </a:solidFill>
                <a:latin typeface="Arial"/>
                <a:cs typeface="Arial"/>
              </a:rPr>
              <a:t>Committee</a:t>
            </a:r>
            <a:r>
              <a:rPr dirty="0" sz="3200" spc="-14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70" b="1">
                <a:solidFill>
                  <a:srgbClr val="F2F2F2"/>
                </a:solidFill>
                <a:latin typeface="Arial"/>
                <a:cs typeface="Arial"/>
              </a:rPr>
              <a:t>examines</a:t>
            </a:r>
            <a:r>
              <a:rPr dirty="0" sz="3200" spc="-14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50" b="1">
                <a:solidFill>
                  <a:srgbClr val="F2F2F2"/>
                </a:solidFill>
                <a:latin typeface="Arial"/>
                <a:cs typeface="Arial"/>
              </a:rPr>
              <a:t>and</a:t>
            </a:r>
            <a:r>
              <a:rPr dirty="0" sz="3200" spc="-14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80" b="1">
                <a:solidFill>
                  <a:srgbClr val="F2F2F2"/>
                </a:solidFill>
                <a:latin typeface="Arial"/>
                <a:cs typeface="Arial"/>
              </a:rPr>
              <a:t>evaluates </a:t>
            </a:r>
            <a:r>
              <a:rPr dirty="0" sz="3200" spc="-240" b="1">
                <a:solidFill>
                  <a:srgbClr val="F2F2F2"/>
                </a:solidFill>
                <a:latin typeface="Arial"/>
                <a:cs typeface="Arial"/>
              </a:rPr>
              <a:t>boundary</a:t>
            </a:r>
            <a:r>
              <a:rPr dirty="0" sz="3200" spc="-12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185" b="1">
                <a:solidFill>
                  <a:srgbClr val="F2F2F2"/>
                </a:solidFill>
                <a:latin typeface="Arial"/>
                <a:cs typeface="Arial"/>
              </a:rPr>
              <a:t>alternatives</a:t>
            </a:r>
            <a:r>
              <a:rPr dirty="0" sz="3200" spc="-12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40" b="1">
                <a:solidFill>
                  <a:srgbClr val="F2F2F2"/>
                </a:solidFill>
                <a:latin typeface="Arial"/>
                <a:cs typeface="Arial"/>
              </a:rPr>
              <a:t>and</a:t>
            </a:r>
            <a:r>
              <a:rPr dirty="0" sz="3200" spc="-12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80" b="1">
                <a:solidFill>
                  <a:srgbClr val="F2F2F2"/>
                </a:solidFill>
                <a:latin typeface="Arial"/>
                <a:cs typeface="Arial"/>
              </a:rPr>
              <a:t>recommends</a:t>
            </a:r>
            <a:r>
              <a:rPr dirty="0" sz="3200" spc="-12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29" b="1">
                <a:solidFill>
                  <a:srgbClr val="F2F2F2"/>
                </a:solidFill>
                <a:latin typeface="Arial"/>
                <a:cs typeface="Arial"/>
              </a:rPr>
              <a:t>options</a:t>
            </a:r>
            <a:r>
              <a:rPr dirty="0" sz="32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155" b="1">
                <a:solidFill>
                  <a:srgbClr val="F2F2F2"/>
                </a:solidFill>
                <a:latin typeface="Arial"/>
                <a:cs typeface="Arial"/>
              </a:rPr>
              <a:t>for</a:t>
            </a:r>
            <a:r>
              <a:rPr dirty="0" sz="3200" spc="-12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50" b="1">
                <a:solidFill>
                  <a:srgbClr val="F2F2F2"/>
                </a:solidFill>
                <a:latin typeface="Arial"/>
                <a:cs typeface="Arial"/>
              </a:rPr>
              <a:t>a </a:t>
            </a:r>
            <a:r>
              <a:rPr dirty="0" sz="3200" spc="-265" b="1">
                <a:solidFill>
                  <a:srgbClr val="F2F2F2"/>
                </a:solidFill>
                <a:latin typeface="Arial"/>
                <a:cs typeface="Arial"/>
              </a:rPr>
              <a:t>comprehensive</a:t>
            </a:r>
            <a:r>
              <a:rPr dirty="0" sz="3200" spc="-14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35" b="1">
                <a:solidFill>
                  <a:srgbClr val="F2F2F2"/>
                </a:solidFill>
                <a:latin typeface="Arial"/>
                <a:cs typeface="Arial"/>
              </a:rPr>
              <a:t>boundary</a:t>
            </a:r>
            <a:r>
              <a:rPr dirty="0" sz="3200" spc="-13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29" b="1">
                <a:solidFill>
                  <a:srgbClr val="F2F2F2"/>
                </a:solidFill>
                <a:latin typeface="Arial"/>
                <a:cs typeface="Arial"/>
              </a:rPr>
              <a:t>master</a:t>
            </a:r>
            <a:r>
              <a:rPr dirty="0" sz="3200" spc="-13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15" b="1">
                <a:solidFill>
                  <a:srgbClr val="F2F2F2"/>
                </a:solidFill>
                <a:latin typeface="Arial"/>
                <a:cs typeface="Arial"/>
              </a:rPr>
              <a:t>plan</a:t>
            </a:r>
            <a:r>
              <a:rPr dirty="0" sz="3200" spc="-14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120" b="1">
                <a:solidFill>
                  <a:srgbClr val="F2F2F2"/>
                </a:solidFill>
                <a:latin typeface="Arial"/>
                <a:cs typeface="Arial"/>
              </a:rPr>
              <a:t>to</a:t>
            </a:r>
            <a:r>
              <a:rPr dirty="0" sz="3200" spc="-13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140" b="1">
                <a:solidFill>
                  <a:srgbClr val="F2F2F2"/>
                </a:solidFill>
                <a:latin typeface="Arial"/>
                <a:cs typeface="Arial"/>
              </a:rPr>
              <a:t>the</a:t>
            </a:r>
            <a:r>
              <a:rPr dirty="0" sz="3200" spc="-13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80" b="1">
                <a:solidFill>
                  <a:srgbClr val="F2F2F2"/>
                </a:solidFill>
                <a:latin typeface="Arial"/>
                <a:cs typeface="Arial"/>
              </a:rPr>
              <a:t>Board</a:t>
            </a:r>
            <a:r>
              <a:rPr dirty="0" sz="3200" spc="-14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150" b="1">
                <a:solidFill>
                  <a:srgbClr val="F2F2F2"/>
                </a:solidFill>
                <a:latin typeface="Arial"/>
                <a:cs typeface="Arial"/>
              </a:rPr>
              <a:t>of</a:t>
            </a:r>
            <a:r>
              <a:rPr dirty="0" sz="3200" spc="-13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195" b="1">
                <a:solidFill>
                  <a:srgbClr val="F2F2F2"/>
                </a:solidFill>
                <a:latin typeface="Arial"/>
                <a:cs typeface="Arial"/>
              </a:rPr>
              <a:t>Education.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31051" y="6240742"/>
            <a:ext cx="5520690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-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E7E6E6"/>
                </a:solidFill>
                <a:latin typeface="Arial"/>
                <a:cs typeface="Arial"/>
              </a:rPr>
              <a:t>Planning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45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3876" y="182371"/>
            <a:ext cx="399605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E7E6E6"/>
                </a:solidFill>
                <a:latin typeface="Arial"/>
                <a:cs typeface="Arial"/>
              </a:rPr>
              <a:t>Draft</a:t>
            </a:r>
            <a:r>
              <a:rPr dirty="0" sz="3600" spc="-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E7E6E6"/>
                </a:solidFill>
                <a:latin typeface="Arial"/>
                <a:cs typeface="Arial"/>
              </a:rPr>
              <a:t>Adjustments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335" y="70103"/>
            <a:ext cx="4529327" cy="96012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1676399"/>
            <a:ext cx="12192000" cy="5114925"/>
            <a:chOff x="0" y="1676399"/>
            <a:chExt cx="12192000" cy="511492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1255" y="6175247"/>
              <a:ext cx="2700527" cy="5364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3935" y="6175247"/>
              <a:ext cx="3416808" cy="5364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7696" y="1676399"/>
              <a:ext cx="9491472" cy="401116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2162" y="1701877"/>
              <a:ext cx="9387673" cy="390555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2162" y="1701877"/>
              <a:ext cx="6536124" cy="390556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552219" y="932179"/>
            <a:ext cx="5088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5" b="1">
                <a:solidFill>
                  <a:srgbClr val="FFC000"/>
                </a:solidFill>
                <a:latin typeface="Arial"/>
                <a:cs typeface="Arial"/>
              </a:rPr>
              <a:t>Post-</a:t>
            </a:r>
            <a:r>
              <a:rPr dirty="0" sz="2400" spc="-170" b="1">
                <a:solidFill>
                  <a:srgbClr val="FFC000"/>
                </a:solidFill>
                <a:latin typeface="Arial"/>
                <a:cs typeface="Arial"/>
              </a:rPr>
              <a:t>Adjustment</a:t>
            </a:r>
            <a:r>
              <a:rPr dirty="0" sz="2400" spc="-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80" b="1">
                <a:solidFill>
                  <a:srgbClr val="FFC000"/>
                </a:solidFill>
                <a:latin typeface="Arial"/>
                <a:cs typeface="Arial"/>
              </a:rPr>
              <a:t>Projections:</a:t>
            </a:r>
            <a:r>
              <a:rPr dirty="0" sz="24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210" b="1">
                <a:solidFill>
                  <a:srgbClr val="FFC000"/>
                </a:solidFill>
                <a:latin typeface="Arial"/>
                <a:cs typeface="Arial"/>
              </a:rPr>
              <a:t>Scenario</a:t>
            </a:r>
            <a:r>
              <a:rPr dirty="0" sz="2400" spc="-8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331051" y="6240742"/>
            <a:ext cx="5524500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E7E6E6"/>
                </a:solidFill>
                <a:latin typeface="Arial"/>
                <a:cs typeface="Arial"/>
              </a:rPr>
              <a:t>Planning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70632" y="70103"/>
            <a:ext cx="1463040" cy="960119"/>
            <a:chOff x="2770632" y="70103"/>
            <a:chExt cx="1463040" cy="96011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0632" y="70103"/>
              <a:ext cx="1264920" cy="9601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3864" y="70103"/>
              <a:ext cx="749808" cy="9601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33648" y="182371"/>
            <a:ext cx="61182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Pre-Adjustment</a:t>
            </a:r>
            <a:r>
              <a:rPr dirty="0" sz="3600" spc="580"/>
              <a:t> </a:t>
            </a:r>
            <a:r>
              <a:rPr dirty="0" sz="3600" spc="-10"/>
              <a:t>Projections</a:t>
            </a:r>
            <a:endParaRPr sz="3600"/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70103"/>
            <a:ext cx="12192000" cy="6720840"/>
            <a:chOff x="0" y="70103"/>
            <a:chExt cx="12192000" cy="672084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1984" y="70103"/>
              <a:ext cx="5739384" cy="9601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1255" y="6175248"/>
              <a:ext cx="2700527" cy="53644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3935" y="6175248"/>
              <a:ext cx="3416808" cy="53644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7488" y="993647"/>
              <a:ext cx="9768840" cy="4681728"/>
            </a:xfrm>
            <a:prstGeom prst="rect">
              <a:avLst/>
            </a:prstGeom>
          </p:spPr>
        </p:pic>
      </p:grp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1261605" y="1019292"/>
          <a:ext cx="9666605" cy="4565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5435"/>
                <a:gridCol w="1190625"/>
                <a:gridCol w="832485"/>
                <a:gridCol w="810895"/>
                <a:gridCol w="811529"/>
                <a:gridCol w="774064"/>
                <a:gridCol w="732155"/>
                <a:gridCol w="731520"/>
                <a:gridCol w="732154"/>
                <a:gridCol w="732154"/>
                <a:gridCol w="729615"/>
              </a:tblGrid>
              <a:tr h="281940">
                <a:tc gridSpan="11">
                  <a:txBody>
                    <a:bodyPr/>
                    <a:lstStyle/>
                    <a:p>
                      <a:pPr marL="1003300">
                        <a:lnSpc>
                          <a:spcPts val="2075"/>
                        </a:lnSpc>
                      </a:pPr>
                      <a:r>
                        <a:rPr dirty="0" sz="1750" spc="-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Blue</a:t>
                      </a:r>
                      <a:r>
                        <a:rPr dirty="0" sz="175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Valley</a:t>
                      </a:r>
                      <a:r>
                        <a:rPr dirty="0" sz="175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Elementary</a:t>
                      </a:r>
                      <a:r>
                        <a:rPr dirty="0" sz="175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Schools</a:t>
                      </a:r>
                      <a:r>
                        <a:rPr dirty="0" sz="175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5-</a:t>
                      </a:r>
                      <a:r>
                        <a:rPr dirty="0" sz="1750" spc="-1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75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Enrollment</a:t>
                      </a:r>
                      <a:r>
                        <a:rPr dirty="0" sz="175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Projections:</a:t>
                      </a:r>
                      <a:r>
                        <a:rPr dirty="0" sz="175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2023/24 </a:t>
                      </a:r>
                      <a:r>
                        <a:rPr dirty="0" sz="17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75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2027/28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2565">
                <a:tc rowSpan="2"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School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3985" marR="125095" indent="236854">
                        <a:lnSpc>
                          <a:spcPct val="112700"/>
                        </a:lnSpc>
                        <a:spcBef>
                          <a:spcPts val="150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Current </a:t>
                      </a:r>
                      <a:r>
                        <a:rPr dirty="0" sz="950" b="1">
                          <a:latin typeface="Arial"/>
                          <a:cs typeface="Arial"/>
                        </a:rPr>
                        <a:t>Capacity</a:t>
                      </a:r>
                      <a:r>
                        <a:rPr dirty="0" sz="95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0" b="1">
                          <a:latin typeface="Arial"/>
                          <a:cs typeface="Arial"/>
                        </a:rPr>
                        <a:t>(22/23)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2020/21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Enrollment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2021/22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Enrollment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2022/23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Enrollment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9554" marR="79375" indent="-163195">
                        <a:lnSpc>
                          <a:spcPct val="112700"/>
                        </a:lnSpc>
                        <a:spcBef>
                          <a:spcPts val="150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Projection </a:t>
                      </a:r>
                      <a:r>
                        <a:rPr dirty="0" sz="950" spc="-20" b="1">
                          <a:latin typeface="Arial"/>
                          <a:cs typeface="Arial"/>
                        </a:rPr>
                        <a:t>Type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Projection</a:t>
                      </a:r>
                      <a:r>
                        <a:rPr dirty="0" sz="1050" spc="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Year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08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150" spc="-10" b="1">
                          <a:latin typeface="Arial"/>
                          <a:cs typeface="Arial"/>
                        </a:rPr>
                        <a:t>2023/24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150" spc="-10" b="1">
                          <a:latin typeface="Arial"/>
                          <a:cs typeface="Arial"/>
                        </a:rPr>
                        <a:t>2024/25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150" spc="-10" b="1">
                          <a:latin typeface="Arial"/>
                          <a:cs typeface="Arial"/>
                        </a:rPr>
                        <a:t>2025/26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150" spc="-10" b="1">
                          <a:latin typeface="Arial"/>
                          <a:cs typeface="Arial"/>
                        </a:rPr>
                        <a:t>2026/27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150" spc="-10" b="1">
                          <a:latin typeface="Arial"/>
                          <a:cs typeface="Arial"/>
                        </a:rPr>
                        <a:t>2027/28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23495">
                        <a:lnSpc>
                          <a:spcPts val="1330"/>
                        </a:lnSpc>
                      </a:pPr>
                      <a:r>
                        <a:rPr dirty="0" sz="1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dirty="0" sz="1150" spc="3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Harmony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8064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24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503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501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508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5270">
                        <a:lnSpc>
                          <a:spcPts val="137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Low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34315" marR="229235" indent="36830">
                        <a:lnSpc>
                          <a:spcPct val="10530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Mid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High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499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512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524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473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494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515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470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499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528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451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484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517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446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483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520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23495">
                        <a:lnSpc>
                          <a:spcPts val="1330"/>
                        </a:lnSpc>
                      </a:pPr>
                      <a:r>
                        <a:rPr dirty="0" sz="1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dirty="0" sz="1150" spc="3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Heartland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8064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18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368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380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358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5270">
                        <a:lnSpc>
                          <a:spcPts val="137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Low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34315" marR="229235" indent="36830">
                        <a:lnSpc>
                          <a:spcPct val="10530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Mid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High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376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382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389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364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376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388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357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374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391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361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383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404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352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375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398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23495">
                        <a:lnSpc>
                          <a:spcPts val="1330"/>
                        </a:lnSpc>
                      </a:pPr>
                      <a:r>
                        <a:rPr dirty="0" sz="1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</a:t>
                      </a:r>
                      <a:r>
                        <a:rPr dirty="0" sz="1150" spc="3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Indian</a:t>
                      </a:r>
                      <a:r>
                        <a:rPr dirty="0" sz="11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Valley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8064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19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329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348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356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5270">
                        <a:lnSpc>
                          <a:spcPts val="137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Low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34315" marR="229235" indent="36830">
                        <a:lnSpc>
                          <a:spcPts val="145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Mid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High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349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361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373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345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367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388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345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374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402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345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378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412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337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374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411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23495">
                        <a:lnSpc>
                          <a:spcPts val="1330"/>
                        </a:lnSpc>
                      </a:pPr>
                      <a:r>
                        <a:rPr dirty="0" sz="1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</a:t>
                      </a:r>
                      <a:r>
                        <a:rPr dirty="0" sz="1150" spc="3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Lakewood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24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557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545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536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5270">
                        <a:lnSpc>
                          <a:spcPts val="137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Low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34315" marR="229235" indent="36830">
                        <a:lnSpc>
                          <a:spcPct val="10520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Mid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High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530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540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550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504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521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539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508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532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556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488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516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543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477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507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537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1430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mobile</a:t>
                      </a:r>
                      <a:r>
                        <a:rPr dirty="0"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classrooms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23495">
                        <a:lnSpc>
                          <a:spcPts val="1330"/>
                        </a:lnSpc>
                      </a:pPr>
                      <a:r>
                        <a:rPr dirty="0" sz="1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</a:t>
                      </a:r>
                      <a:r>
                        <a:rPr dirty="0" sz="1150" spc="3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Overland</a:t>
                      </a:r>
                      <a:r>
                        <a:rPr dirty="0" sz="11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Trail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28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572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593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586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55270">
                        <a:lnSpc>
                          <a:spcPts val="1375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Low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34315" marR="229235" indent="36830">
                        <a:lnSpc>
                          <a:spcPct val="10520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Mid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High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23520">
                        <a:lnSpc>
                          <a:spcPts val="141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562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594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627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23520">
                        <a:lnSpc>
                          <a:spcPts val="141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558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0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625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692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553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7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652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550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7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668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533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7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658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1816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98195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mobile</a:t>
                      </a:r>
                      <a:r>
                        <a:rPr dirty="0"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classrooms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</a:tr>
              <a:tr h="1866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751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786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37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782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23495">
                        <a:lnSpc>
                          <a:spcPts val="1330"/>
                        </a:lnSpc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15.</a:t>
                      </a:r>
                      <a:r>
                        <a:rPr dirty="0" sz="1150" spc="3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latin typeface="Arial"/>
                          <a:cs typeface="Arial"/>
                        </a:rPr>
                        <a:t>Prairie</a:t>
                      </a:r>
                      <a:r>
                        <a:rPr dirty="0" sz="115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0" b="1">
                          <a:latin typeface="Arial"/>
                          <a:cs typeface="Arial"/>
                        </a:rPr>
                        <a:t>Star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20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367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366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381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5270">
                        <a:lnSpc>
                          <a:spcPts val="137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Low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34315" marR="229235" indent="36830">
                        <a:lnSpc>
                          <a:spcPct val="10530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Mid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High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387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397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407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385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403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422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374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398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422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369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398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428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382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415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449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23495">
                        <a:lnSpc>
                          <a:spcPts val="1330"/>
                        </a:lnSpc>
                      </a:pPr>
                      <a:r>
                        <a:rPr dirty="0" sz="1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21.</a:t>
                      </a:r>
                      <a:r>
                        <a:rPr dirty="0" sz="1150" spc="409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Valley</a:t>
                      </a:r>
                      <a:r>
                        <a:rPr dirty="0" sz="115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Park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35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638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641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647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5270">
                        <a:lnSpc>
                          <a:spcPts val="137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Low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34315" marR="229235" indent="36830">
                        <a:lnSpc>
                          <a:spcPct val="105300"/>
                        </a:lnSpc>
                      </a:pPr>
                      <a:r>
                        <a:rPr dirty="0" sz="1150" spc="-25">
                          <a:latin typeface="Arial"/>
                          <a:cs typeface="Arial"/>
                        </a:rPr>
                        <a:t>Mid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High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587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643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698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563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648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733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ts val="141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535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45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649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762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507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340"/>
                        </a:lnSpc>
                      </a:pPr>
                      <a:r>
                        <a:rPr dirty="0" sz="1350" spc="-25">
                          <a:latin typeface="Arial"/>
                          <a:cs typeface="Arial"/>
                        </a:rPr>
                        <a:t>493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1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mobile</a:t>
                      </a:r>
                      <a:r>
                        <a:rPr dirty="0"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classrooms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42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641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775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42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628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ts val="1395"/>
                        </a:lnSpc>
                      </a:pPr>
                      <a:r>
                        <a:rPr dirty="0" sz="135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763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 descr=""/>
          <p:cNvSpPr txBox="1"/>
          <p:nvPr/>
        </p:nvSpPr>
        <p:spPr>
          <a:xfrm>
            <a:off x="3331051" y="6240742"/>
            <a:ext cx="5524500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E7E6E6"/>
                </a:solidFill>
                <a:latin typeface="Arial"/>
                <a:cs typeface="Arial"/>
              </a:rPr>
              <a:t>Planning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9136" y="232155"/>
            <a:ext cx="568833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45"/>
              <a:t>Scenario</a:t>
            </a:r>
            <a:r>
              <a:rPr dirty="0" sz="4000" spc="125"/>
              <a:t> </a:t>
            </a:r>
            <a:r>
              <a:rPr dirty="0" sz="4000" spc="-10"/>
              <a:t>Comparisons</a:t>
            </a:r>
            <a:endParaRPr sz="4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560" y="103631"/>
            <a:ext cx="6278880" cy="106984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5273039"/>
            <a:ext cx="12192000" cy="1518285"/>
            <a:chOff x="0" y="5273039"/>
            <a:chExt cx="12192000" cy="151828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1255" y="6175247"/>
              <a:ext cx="2700527" cy="5364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3935" y="6175247"/>
              <a:ext cx="3416808" cy="5364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06" y="1308624"/>
            <a:ext cx="3482131" cy="3525441"/>
          </a:xfrm>
          <a:prstGeom prst="rect">
            <a:avLst/>
          </a:prstGeom>
        </p:spPr>
      </p:pic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0" y="1266707"/>
          <a:ext cx="12192000" cy="3543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6150"/>
                <a:gridCol w="540385"/>
                <a:gridCol w="547370"/>
                <a:gridCol w="547370"/>
                <a:gridCol w="542925"/>
                <a:gridCol w="551179"/>
                <a:gridCol w="546735"/>
                <a:gridCol w="546734"/>
                <a:gridCol w="544829"/>
                <a:gridCol w="544829"/>
                <a:gridCol w="546734"/>
                <a:gridCol w="546734"/>
                <a:gridCol w="544829"/>
                <a:gridCol w="544829"/>
                <a:gridCol w="546734"/>
                <a:gridCol w="546734"/>
                <a:gridCol w="524509"/>
              </a:tblGrid>
              <a:tr h="184150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50" b="1">
                          <a:latin typeface="Arial"/>
                          <a:cs typeface="Arial"/>
                        </a:rPr>
                        <a:t>Scenario</a:t>
                      </a:r>
                      <a:r>
                        <a:rPr dirty="0" sz="8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0" b="1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57150">
                      <a:solidFill>
                        <a:srgbClr val="0070C0"/>
                      </a:solidFill>
                      <a:prstDash val="solid"/>
                    </a:lnL>
                    <a:lnR w="7620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50" b="1">
                          <a:latin typeface="Arial"/>
                          <a:cs typeface="Arial"/>
                        </a:rPr>
                        <a:t>Scenario</a:t>
                      </a:r>
                      <a:r>
                        <a:rPr dirty="0" sz="8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0" b="1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76200">
                      <a:solidFill>
                        <a:srgbClr val="0070C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50" b="1">
                          <a:latin typeface="Arial"/>
                          <a:cs typeface="Arial"/>
                        </a:rPr>
                        <a:t>Scenario</a:t>
                      </a:r>
                      <a:r>
                        <a:rPr dirty="0" sz="8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0" b="1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84291">
                      <a:solidFill>
                        <a:srgbClr val="0070C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50" b="1">
                          <a:latin typeface="Arial"/>
                          <a:cs typeface="Arial"/>
                        </a:rPr>
                        <a:t>Scenario</a:t>
                      </a:r>
                      <a:r>
                        <a:rPr dirty="0" sz="8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0" b="1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84291">
                      <a:solidFill>
                        <a:srgbClr val="0070C0"/>
                      </a:solidFill>
                      <a:prstDash val="solid"/>
                    </a:lnL>
                    <a:lnT w="57150">
                      <a:solidFill>
                        <a:srgbClr val="0070C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3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2024/25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5715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2025/26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2026/27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2027/28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130"/>
                        </a:lnSpc>
                        <a:spcBef>
                          <a:spcPts val="13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2024/25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7620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30"/>
                        </a:lnSpc>
                        <a:spcBef>
                          <a:spcPts val="13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2025/26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30"/>
                        </a:lnSpc>
                        <a:spcBef>
                          <a:spcPts val="13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2026/27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30"/>
                        </a:lnSpc>
                        <a:spcBef>
                          <a:spcPts val="13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2027/28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130"/>
                        </a:lnSpc>
                        <a:spcBef>
                          <a:spcPts val="13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2024/25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30"/>
                        </a:lnSpc>
                        <a:spcBef>
                          <a:spcPts val="13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2025/26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30"/>
                        </a:lnSpc>
                        <a:spcBef>
                          <a:spcPts val="13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2026/27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30"/>
                        </a:lnSpc>
                        <a:spcBef>
                          <a:spcPts val="135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2027/28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2024/25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2025/26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2026/27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50" spc="-10" b="1">
                          <a:latin typeface="Arial"/>
                          <a:cs typeface="Arial"/>
                        </a:rPr>
                        <a:t>2027/28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46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499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5715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499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490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435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485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511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546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ts val="112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495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546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481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583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496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2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511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502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552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511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546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495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546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481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583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022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5715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ts val="11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6210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6210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5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5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5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517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11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546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366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394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5715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364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361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354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366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394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364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361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354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366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394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364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361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354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1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366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394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5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364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5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361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5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354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5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546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504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2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5715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508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488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516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507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504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508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488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516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507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519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542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558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506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542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578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494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504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508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488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516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507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498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501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556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2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5715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499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579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499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483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2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2560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516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8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8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08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6210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475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547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564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6210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475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6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547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564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073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539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557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651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556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9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564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564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6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022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ts val="11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5715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463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2560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405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394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389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6210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405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394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389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5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3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6210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405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424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394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389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419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115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11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70C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498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ts val="118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ts val="111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5715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8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8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108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2560">
                        <a:lnSpc>
                          <a:spcPts val="115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ts val="114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0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6210">
                        <a:lnSpc>
                          <a:spcPts val="115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4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0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6210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165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ts val="10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0070C0"/>
                      </a:solidFill>
                      <a:prstDash val="solid"/>
                    </a:lnR>
                    <a:lnT w="57150">
                      <a:solidFill>
                        <a:srgbClr val="0070C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1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4472C4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1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4472C4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577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1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70C0"/>
                      </a:solidFill>
                      <a:prstDash val="solid"/>
                    </a:lnR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4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4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577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4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4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4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577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40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84291">
                      <a:solidFill>
                        <a:srgbClr val="0070C0"/>
                      </a:solidFill>
                      <a:prstDash val="solid"/>
                    </a:lnR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84291">
                      <a:solidFill>
                        <a:srgbClr val="0070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590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711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4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577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8115">
                        <a:lnSpc>
                          <a:spcPts val="1165"/>
                        </a:lnSpc>
                      </a:pPr>
                      <a:r>
                        <a:rPr dirty="0" sz="1100" spc="-25" b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698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5715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 descr=""/>
          <p:cNvSpPr txBox="1"/>
          <p:nvPr/>
        </p:nvSpPr>
        <p:spPr>
          <a:xfrm>
            <a:off x="3331051" y="6240742"/>
            <a:ext cx="5524500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E7E6E6"/>
                </a:solidFill>
                <a:latin typeface="Arial"/>
                <a:cs typeface="Arial"/>
              </a:rPr>
              <a:t>Planning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50664" y="1082039"/>
            <a:ext cx="3264535" cy="1277620"/>
            <a:chOff x="4550664" y="1082039"/>
            <a:chExt cx="3264535" cy="12776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0664" y="1082039"/>
              <a:ext cx="2130551" cy="127711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600" y="1082039"/>
              <a:ext cx="999744" cy="12771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5728" y="1082039"/>
              <a:ext cx="1609344" cy="127711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485"/>
              </a:lnSpc>
              <a:spcBef>
                <a:spcPts val="100"/>
              </a:spcBef>
            </a:pPr>
            <a:r>
              <a:rPr dirty="0" spc="130"/>
              <a:t>2022-</a:t>
            </a:r>
            <a:r>
              <a:rPr dirty="0" spc="-25"/>
              <a:t>23</a:t>
            </a:r>
          </a:p>
          <a:p>
            <a:pPr algn="ctr">
              <a:lnSpc>
                <a:spcPts val="5485"/>
              </a:lnSpc>
            </a:pPr>
            <a:r>
              <a:rPr dirty="0"/>
              <a:t>Facility</a:t>
            </a:r>
            <a:r>
              <a:rPr dirty="0" spc="30"/>
              <a:t> </a:t>
            </a:r>
            <a:r>
              <a:rPr dirty="0"/>
              <a:t>Planning</a:t>
            </a:r>
            <a:r>
              <a:rPr dirty="0" spc="25"/>
              <a:t> </a:t>
            </a:r>
            <a:r>
              <a:rPr dirty="0" spc="145"/>
              <a:t>Committee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7903" y="1740407"/>
            <a:ext cx="9156192" cy="128016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91255" y="6175247"/>
            <a:ext cx="5809488" cy="536448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0" y="5273039"/>
            <a:ext cx="12192000" cy="1518285"/>
            <a:chOff x="0" y="5273039"/>
            <a:chExt cx="12192000" cy="1518285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331051" y="6240742"/>
            <a:ext cx="5524500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E7E6E6"/>
                </a:solidFill>
                <a:latin typeface="Arial"/>
                <a:cs typeface="Arial"/>
              </a:rPr>
              <a:t>Planning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22120" y="981455"/>
            <a:ext cx="8223884" cy="960119"/>
            <a:chOff x="1722120" y="981455"/>
            <a:chExt cx="8223884" cy="96011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2120" y="981455"/>
              <a:ext cx="8025383" cy="9601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8863" y="981455"/>
              <a:ext cx="746759" cy="9601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Board</a:t>
            </a:r>
            <a:r>
              <a:rPr dirty="0" spc="135"/>
              <a:t> </a:t>
            </a:r>
            <a:r>
              <a:rPr dirty="0"/>
              <a:t>of</a:t>
            </a:r>
            <a:r>
              <a:rPr dirty="0" spc="140"/>
              <a:t> </a:t>
            </a:r>
            <a:r>
              <a:rPr dirty="0"/>
              <a:t>Education</a:t>
            </a:r>
            <a:r>
              <a:rPr dirty="0" spc="140"/>
              <a:t> </a:t>
            </a:r>
            <a:r>
              <a:rPr dirty="0" spc="160"/>
              <a:t>Goal</a:t>
            </a:r>
            <a:r>
              <a:rPr dirty="0" spc="135"/>
              <a:t> </a:t>
            </a:r>
            <a:r>
              <a:rPr dirty="0"/>
              <a:t>for</a:t>
            </a:r>
            <a:r>
              <a:rPr dirty="0" spc="135"/>
              <a:t> </a:t>
            </a:r>
            <a:r>
              <a:rPr dirty="0" spc="110"/>
              <a:t>2022-</a:t>
            </a:r>
            <a:r>
              <a:rPr dirty="0" spc="-25"/>
              <a:t>23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96983" y="981455"/>
            <a:ext cx="1072896" cy="960120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5273039"/>
            <a:ext cx="12192000" cy="1518285"/>
            <a:chOff x="0" y="5273039"/>
            <a:chExt cx="12192000" cy="151828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1255" y="6175247"/>
              <a:ext cx="2700527" cy="53644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3935" y="6175247"/>
              <a:ext cx="3416808" cy="53644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294448" y="2714244"/>
            <a:ext cx="9557385" cy="13912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480"/>
              </a:spcBef>
            </a:pPr>
            <a:r>
              <a:rPr dirty="0" sz="3200" spc="-260" b="1">
                <a:solidFill>
                  <a:srgbClr val="F2F2F2"/>
                </a:solidFill>
                <a:latin typeface="Arial"/>
                <a:cs typeface="Arial"/>
              </a:rPr>
              <a:t>“Blue</a:t>
            </a:r>
            <a:r>
              <a:rPr dirty="0" sz="3200" spc="-16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25" b="1">
                <a:solidFill>
                  <a:srgbClr val="F2F2F2"/>
                </a:solidFill>
                <a:latin typeface="Arial"/>
                <a:cs typeface="Arial"/>
              </a:rPr>
              <a:t>Valley</a:t>
            </a:r>
            <a:r>
              <a:rPr dirty="0" sz="3200" spc="-1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355" b="1">
                <a:solidFill>
                  <a:srgbClr val="F2F2F2"/>
                </a:solidFill>
                <a:latin typeface="Arial"/>
                <a:cs typeface="Arial"/>
              </a:rPr>
              <a:t>Schools</a:t>
            </a:r>
            <a:r>
              <a:rPr dirty="0" sz="3200" spc="-1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114" b="1">
                <a:solidFill>
                  <a:srgbClr val="F2F2F2"/>
                </a:solidFill>
                <a:latin typeface="Arial"/>
                <a:cs typeface="Arial"/>
              </a:rPr>
              <a:t>will</a:t>
            </a:r>
            <a:r>
              <a:rPr dirty="0" sz="3200" spc="-16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190" b="1">
                <a:solidFill>
                  <a:srgbClr val="F2F2F2"/>
                </a:solidFill>
                <a:latin typeface="Arial"/>
                <a:cs typeface="Arial"/>
              </a:rPr>
              <a:t>evaluate</a:t>
            </a:r>
            <a:r>
              <a:rPr dirty="0" sz="3200" spc="-16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305" b="1">
                <a:solidFill>
                  <a:srgbClr val="F2F2F2"/>
                </a:solidFill>
                <a:latin typeface="Arial"/>
                <a:cs typeface="Arial"/>
              </a:rPr>
              <a:t>school</a:t>
            </a:r>
            <a:r>
              <a:rPr dirty="0" sz="3200" spc="-16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45" b="1">
                <a:solidFill>
                  <a:srgbClr val="F2F2F2"/>
                </a:solidFill>
                <a:latin typeface="Arial"/>
                <a:cs typeface="Arial"/>
              </a:rPr>
              <a:t>boundaries</a:t>
            </a:r>
            <a:r>
              <a:rPr dirty="0" sz="3200" spc="-1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45" b="1">
                <a:solidFill>
                  <a:srgbClr val="F2F2F2"/>
                </a:solidFill>
                <a:latin typeface="Arial"/>
                <a:cs typeface="Arial"/>
              </a:rPr>
              <a:t>and</a:t>
            </a:r>
            <a:r>
              <a:rPr dirty="0" sz="32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20" b="1">
                <a:solidFill>
                  <a:srgbClr val="F2F2F2"/>
                </a:solidFill>
                <a:latin typeface="Arial"/>
                <a:cs typeface="Arial"/>
              </a:rPr>
              <a:t>develop</a:t>
            </a:r>
            <a:r>
              <a:rPr dirty="0" sz="3200" spc="-1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15" b="1">
                <a:solidFill>
                  <a:srgbClr val="F2F2F2"/>
                </a:solidFill>
                <a:latin typeface="Arial"/>
                <a:cs typeface="Arial"/>
              </a:rPr>
              <a:t>a</a:t>
            </a:r>
            <a:r>
              <a:rPr dirty="0" sz="3200" spc="-1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10" b="1">
                <a:solidFill>
                  <a:srgbClr val="F2F2F2"/>
                </a:solidFill>
                <a:latin typeface="Arial"/>
                <a:cs typeface="Arial"/>
              </a:rPr>
              <a:t>plan</a:t>
            </a:r>
            <a:r>
              <a:rPr dirty="0" sz="3200" spc="-1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114" b="1">
                <a:solidFill>
                  <a:srgbClr val="F2F2F2"/>
                </a:solidFill>
                <a:latin typeface="Arial"/>
                <a:cs typeface="Arial"/>
              </a:rPr>
              <a:t>to</a:t>
            </a:r>
            <a:r>
              <a:rPr dirty="0" sz="3200" spc="-16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305" b="1">
                <a:solidFill>
                  <a:srgbClr val="F2F2F2"/>
                </a:solidFill>
                <a:latin typeface="Arial"/>
                <a:cs typeface="Arial"/>
              </a:rPr>
              <a:t>address</a:t>
            </a:r>
            <a:r>
              <a:rPr dirty="0" sz="3200" spc="-1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180" b="1">
                <a:solidFill>
                  <a:srgbClr val="F2F2F2"/>
                </a:solidFill>
                <a:latin typeface="Arial"/>
                <a:cs typeface="Arial"/>
              </a:rPr>
              <a:t>elementary</a:t>
            </a:r>
            <a:r>
              <a:rPr dirty="0" sz="3200" spc="-1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305" b="1">
                <a:solidFill>
                  <a:srgbClr val="F2F2F2"/>
                </a:solidFill>
                <a:latin typeface="Arial"/>
                <a:cs typeface="Arial"/>
              </a:rPr>
              <a:t>school</a:t>
            </a:r>
            <a:r>
              <a:rPr dirty="0" sz="3200" spc="-16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175" b="1">
                <a:solidFill>
                  <a:srgbClr val="F2F2F2"/>
                </a:solidFill>
                <a:latin typeface="Arial"/>
                <a:cs typeface="Arial"/>
              </a:rPr>
              <a:t>enrollment</a:t>
            </a:r>
            <a:r>
              <a:rPr dirty="0" sz="3200" spc="3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45" b="1">
                <a:solidFill>
                  <a:srgbClr val="F2F2F2"/>
                </a:solidFill>
                <a:latin typeface="Arial"/>
                <a:cs typeface="Arial"/>
              </a:rPr>
              <a:t>and</a:t>
            </a:r>
            <a:r>
              <a:rPr dirty="0" sz="3200" spc="-1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29" b="1">
                <a:solidFill>
                  <a:srgbClr val="F2F2F2"/>
                </a:solidFill>
                <a:latin typeface="Arial"/>
                <a:cs typeface="Arial"/>
              </a:rPr>
              <a:t>building</a:t>
            </a:r>
            <a:r>
              <a:rPr dirty="0" sz="3200" spc="-1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250" b="1">
                <a:solidFill>
                  <a:srgbClr val="F2F2F2"/>
                </a:solidFill>
                <a:latin typeface="Arial"/>
                <a:cs typeface="Arial"/>
              </a:rPr>
              <a:t>capacity</a:t>
            </a:r>
            <a:r>
              <a:rPr dirty="0" sz="3200" spc="-1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200" spc="-325" b="1">
                <a:solidFill>
                  <a:srgbClr val="F2F2F2"/>
                </a:solidFill>
                <a:latin typeface="Arial"/>
                <a:cs typeface="Arial"/>
              </a:rPr>
              <a:t>issues.”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331051" y="6240742"/>
            <a:ext cx="5520690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-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E7E6E6"/>
                </a:solidFill>
                <a:latin typeface="Arial"/>
                <a:cs typeface="Arial"/>
              </a:rPr>
              <a:t>Planning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45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1575" y="182371"/>
            <a:ext cx="42494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School</a:t>
            </a:r>
            <a:r>
              <a:rPr dirty="0" sz="3600" spc="70"/>
              <a:t> </a:t>
            </a:r>
            <a:r>
              <a:rPr dirty="0" sz="3600" spc="-95"/>
              <a:t>Discussions</a:t>
            </a:r>
            <a:endParaRPr sz="3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9415" y="70103"/>
            <a:ext cx="4773168" cy="96012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5273039"/>
            <a:ext cx="12192000" cy="1518285"/>
            <a:chOff x="0" y="5273039"/>
            <a:chExt cx="12192000" cy="151828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1255" y="6175247"/>
              <a:ext cx="2700527" cy="5364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3935" y="6175247"/>
              <a:ext cx="3416808" cy="5364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2231389" y="1401571"/>
            <a:ext cx="7107555" cy="3655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4365">
              <a:lnSpc>
                <a:spcPct val="100000"/>
              </a:lnSpc>
              <a:spcBef>
                <a:spcPts val="100"/>
              </a:spcBef>
            </a:pPr>
            <a:r>
              <a:rPr dirty="0" u="heavy" sz="3000" spc="-455" b="1">
                <a:solidFill>
                  <a:srgbClr val="F2F2F2"/>
                </a:solidFill>
                <a:uFill>
                  <a:solidFill>
                    <a:srgbClr val="F2F2F2"/>
                  </a:solidFill>
                </a:uFill>
                <a:latin typeface="Arial"/>
                <a:cs typeface="Arial"/>
              </a:rPr>
              <a:t>TOOLS</a:t>
            </a:r>
            <a:r>
              <a:rPr dirty="0" u="heavy" sz="3000" spc="-160" b="1">
                <a:solidFill>
                  <a:srgbClr val="F2F2F2"/>
                </a:solidFill>
                <a:uFill>
                  <a:solidFill>
                    <a:srgbClr val="F2F2F2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000" spc="-440" b="1">
                <a:solidFill>
                  <a:srgbClr val="F2F2F2"/>
                </a:solidFill>
                <a:uFill>
                  <a:solidFill>
                    <a:srgbClr val="F2F2F2"/>
                  </a:solidFill>
                </a:uFill>
                <a:latin typeface="Arial"/>
                <a:cs typeface="Arial"/>
              </a:rPr>
              <a:t>FOR</a:t>
            </a:r>
            <a:r>
              <a:rPr dirty="0" u="heavy" sz="3000" spc="-150" b="1">
                <a:solidFill>
                  <a:srgbClr val="F2F2F2"/>
                </a:solidFill>
                <a:uFill>
                  <a:solidFill>
                    <a:srgbClr val="F2F2F2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000" spc="-375" b="1">
                <a:solidFill>
                  <a:srgbClr val="F2F2F2"/>
                </a:solidFill>
                <a:uFill>
                  <a:solidFill>
                    <a:srgbClr val="F2F2F2"/>
                  </a:solidFill>
                </a:uFill>
                <a:latin typeface="Arial"/>
                <a:cs typeface="Arial"/>
              </a:rPr>
              <a:t>ENROLLMENT</a:t>
            </a:r>
            <a:r>
              <a:rPr dirty="0" u="heavy" sz="3000" spc="-150" b="1">
                <a:solidFill>
                  <a:srgbClr val="F2F2F2"/>
                </a:solidFill>
                <a:uFill>
                  <a:solidFill>
                    <a:srgbClr val="F2F2F2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000" spc="-395" b="1">
                <a:solidFill>
                  <a:srgbClr val="F2F2F2"/>
                </a:solidFill>
                <a:uFill>
                  <a:solidFill>
                    <a:srgbClr val="F2F2F2"/>
                  </a:solidFill>
                </a:uFill>
                <a:latin typeface="Arial"/>
                <a:cs typeface="Arial"/>
              </a:rPr>
              <a:t>ADJUSTMENTS</a:t>
            </a:r>
            <a:endParaRPr sz="3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4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000" spc="-280" b="1">
                <a:solidFill>
                  <a:srgbClr val="F2F2F2"/>
                </a:solidFill>
                <a:latin typeface="Arial"/>
                <a:cs typeface="Arial"/>
              </a:rPr>
              <a:t>Closure</a:t>
            </a:r>
            <a:r>
              <a:rPr dirty="0" sz="3000" spc="-15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000" spc="-114" b="1">
                <a:solidFill>
                  <a:srgbClr val="F2F2F2"/>
                </a:solidFill>
                <a:latin typeface="Arial"/>
                <a:cs typeface="Arial"/>
              </a:rPr>
              <a:t>to</a:t>
            </a:r>
            <a:r>
              <a:rPr dirty="0" sz="3000" spc="-15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000" spc="-250" b="1">
                <a:solidFill>
                  <a:srgbClr val="F2F2F2"/>
                </a:solidFill>
                <a:latin typeface="Arial"/>
                <a:cs typeface="Arial"/>
              </a:rPr>
              <a:t>incoming</a:t>
            </a:r>
            <a:r>
              <a:rPr dirty="0" sz="3000" spc="-14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000" spc="-105" b="1">
                <a:solidFill>
                  <a:srgbClr val="F2F2F2"/>
                </a:solidFill>
                <a:latin typeface="Arial"/>
                <a:cs typeface="Arial"/>
              </a:rPr>
              <a:t>transfers</a:t>
            </a:r>
            <a:endParaRPr sz="3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000" spc="-254" b="1">
                <a:solidFill>
                  <a:srgbClr val="F2F2F2"/>
                </a:solidFill>
                <a:latin typeface="Arial"/>
                <a:cs typeface="Arial"/>
              </a:rPr>
              <a:t>Reclaim</a:t>
            </a:r>
            <a:r>
              <a:rPr dirty="0" sz="3000" spc="-15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000" spc="-240" b="1">
                <a:solidFill>
                  <a:srgbClr val="F2F2F2"/>
                </a:solidFill>
                <a:latin typeface="Arial"/>
                <a:cs typeface="Arial"/>
              </a:rPr>
              <a:t>program</a:t>
            </a:r>
            <a:r>
              <a:rPr dirty="0" sz="3000" spc="-15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000" spc="-325" b="1">
                <a:solidFill>
                  <a:srgbClr val="F2F2F2"/>
                </a:solidFill>
                <a:latin typeface="Arial"/>
                <a:cs typeface="Arial"/>
              </a:rPr>
              <a:t>space</a:t>
            </a:r>
            <a:endParaRPr sz="3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000" spc="-250" b="1">
                <a:solidFill>
                  <a:srgbClr val="F2F2F2"/>
                </a:solidFill>
                <a:latin typeface="Arial"/>
                <a:cs typeface="Arial"/>
              </a:rPr>
              <a:t>Building</a:t>
            </a:r>
            <a:r>
              <a:rPr dirty="0" sz="3000" spc="-12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000" spc="-204" b="1">
                <a:solidFill>
                  <a:srgbClr val="F2F2F2"/>
                </a:solidFill>
                <a:latin typeface="Arial"/>
                <a:cs typeface="Arial"/>
              </a:rPr>
              <a:t>additions</a:t>
            </a:r>
            <a:r>
              <a:rPr dirty="0" sz="3000" spc="-12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000" spc="-165" b="1">
                <a:solidFill>
                  <a:srgbClr val="F2F2F2"/>
                </a:solidFill>
                <a:latin typeface="Arial"/>
                <a:cs typeface="Arial"/>
              </a:rPr>
              <a:t>or</a:t>
            </a:r>
            <a:r>
              <a:rPr dirty="0" sz="3000" spc="-13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000" spc="-120" b="1">
                <a:solidFill>
                  <a:srgbClr val="F2F2F2"/>
                </a:solidFill>
                <a:latin typeface="Arial"/>
                <a:cs typeface="Arial"/>
              </a:rPr>
              <a:t>modifications</a:t>
            </a:r>
            <a:endParaRPr sz="3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000" spc="-180" b="1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dirty="0" sz="3000" spc="-13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000" spc="-285" b="1">
                <a:solidFill>
                  <a:srgbClr val="F2F2F2"/>
                </a:solidFill>
                <a:latin typeface="Arial"/>
                <a:cs typeface="Arial"/>
              </a:rPr>
              <a:t>school</a:t>
            </a:r>
            <a:r>
              <a:rPr dirty="0" sz="3000" spc="-140" b="1">
                <a:solidFill>
                  <a:srgbClr val="F2F2F2"/>
                </a:solidFill>
                <a:latin typeface="Arial"/>
                <a:cs typeface="Arial"/>
              </a:rPr>
              <a:t> construction</a:t>
            </a:r>
            <a:endParaRPr sz="3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000" spc="-235" b="1">
                <a:solidFill>
                  <a:srgbClr val="F2F2F2"/>
                </a:solidFill>
                <a:latin typeface="Arial"/>
                <a:cs typeface="Arial"/>
              </a:rPr>
              <a:t>Adjust</a:t>
            </a:r>
            <a:r>
              <a:rPr dirty="0" sz="3000" spc="-15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000" spc="-190" b="1">
                <a:solidFill>
                  <a:srgbClr val="F2F2F2"/>
                </a:solidFill>
                <a:latin typeface="Arial"/>
                <a:cs typeface="Arial"/>
              </a:rPr>
              <a:t>attendance</a:t>
            </a:r>
            <a:r>
              <a:rPr dirty="0" sz="3000" spc="-15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3000" spc="-110" b="1">
                <a:solidFill>
                  <a:srgbClr val="F2F2F2"/>
                </a:solidFill>
                <a:latin typeface="Arial"/>
                <a:cs typeface="Arial"/>
              </a:rPr>
              <a:t>boundaries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31051" y="6240742"/>
            <a:ext cx="5520690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-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E7E6E6"/>
                </a:solidFill>
                <a:latin typeface="Arial"/>
                <a:cs typeface="Arial"/>
              </a:rPr>
              <a:t>Planning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45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744" y="320547"/>
            <a:ext cx="636333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Understanding</a:t>
            </a:r>
            <a:r>
              <a:rPr dirty="0" sz="4000" spc="290"/>
              <a:t> </a:t>
            </a:r>
            <a:r>
              <a:rPr dirty="0" sz="4000" spc="80"/>
              <a:t>the</a:t>
            </a:r>
            <a:r>
              <a:rPr dirty="0" sz="4000" spc="295"/>
              <a:t> </a:t>
            </a:r>
            <a:r>
              <a:rPr dirty="0" sz="4000" spc="-10"/>
              <a:t>Colors</a:t>
            </a:r>
            <a:endParaRPr sz="4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8232" y="192023"/>
            <a:ext cx="6955535" cy="106984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5273039"/>
            <a:ext cx="12192000" cy="1518285"/>
            <a:chOff x="0" y="5273039"/>
            <a:chExt cx="12192000" cy="151828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4823" y="6175247"/>
              <a:ext cx="5102352" cy="5364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523631" y="1758696"/>
            <a:ext cx="5794375" cy="174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55" b="1">
                <a:solidFill>
                  <a:srgbClr val="F2F2F2"/>
                </a:solidFill>
                <a:latin typeface="Arial"/>
                <a:cs typeface="Arial"/>
              </a:rPr>
              <a:t>Projection</a:t>
            </a:r>
            <a:r>
              <a:rPr dirty="0" sz="2300" spc="-8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14" b="1">
                <a:solidFill>
                  <a:srgbClr val="F2F2F2"/>
                </a:solidFill>
                <a:latin typeface="Arial"/>
                <a:cs typeface="Arial"/>
              </a:rPr>
              <a:t>table</a:t>
            </a:r>
            <a:r>
              <a:rPr dirty="0" sz="2300" spc="-8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20" b="1">
                <a:solidFill>
                  <a:srgbClr val="F2F2F2"/>
                </a:solidFill>
                <a:latin typeface="Arial"/>
                <a:cs typeface="Arial"/>
              </a:rPr>
              <a:t>key: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ts val="2725"/>
              </a:lnSpc>
            </a:pPr>
            <a:r>
              <a:rPr dirty="0" sz="2300" spc="-175" b="1">
                <a:solidFill>
                  <a:srgbClr val="70AD47"/>
                </a:solidFill>
                <a:latin typeface="Arial"/>
                <a:cs typeface="Arial"/>
              </a:rPr>
              <a:t>Green</a:t>
            </a:r>
            <a:r>
              <a:rPr dirty="0" sz="2300" spc="-90" b="1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300" spc="-200" b="1">
                <a:solidFill>
                  <a:srgbClr val="F2F2F2"/>
                </a:solidFill>
                <a:latin typeface="Arial"/>
                <a:cs typeface="Arial"/>
              </a:rPr>
              <a:t>cells:</a:t>
            </a:r>
            <a:r>
              <a:rPr dirty="0" sz="2300" spc="-8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265" b="1">
                <a:solidFill>
                  <a:srgbClr val="F2F2F2"/>
                </a:solidFill>
                <a:latin typeface="Arial"/>
                <a:cs typeface="Arial"/>
              </a:rPr>
              <a:t>Exceeds</a:t>
            </a:r>
            <a:r>
              <a:rPr dirty="0" sz="2300" spc="-9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95" b="1">
                <a:solidFill>
                  <a:srgbClr val="F2F2F2"/>
                </a:solidFill>
                <a:latin typeface="Arial"/>
                <a:cs typeface="Arial"/>
              </a:rPr>
              <a:t>110%</a:t>
            </a:r>
            <a:r>
              <a:rPr dirty="0" sz="2300" spc="-8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35" b="1">
                <a:solidFill>
                  <a:srgbClr val="F2F2F2"/>
                </a:solidFill>
                <a:latin typeface="Arial"/>
                <a:cs typeface="Arial"/>
              </a:rPr>
              <a:t>capacity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ts val="2710"/>
              </a:lnSpc>
              <a:spcBef>
                <a:spcPts val="95"/>
              </a:spcBef>
            </a:pPr>
            <a:r>
              <a:rPr dirty="0" sz="2300" spc="-180" b="1">
                <a:solidFill>
                  <a:srgbClr val="FFFF00"/>
                </a:solidFill>
                <a:latin typeface="Arial"/>
                <a:cs typeface="Arial"/>
              </a:rPr>
              <a:t>Yellow</a:t>
            </a:r>
            <a:r>
              <a:rPr dirty="0" sz="2300" spc="-1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300" spc="-200" b="1">
                <a:solidFill>
                  <a:srgbClr val="F2F2F2"/>
                </a:solidFill>
                <a:latin typeface="Arial"/>
                <a:cs typeface="Arial"/>
              </a:rPr>
              <a:t>cells:</a:t>
            </a:r>
            <a:r>
              <a:rPr dirty="0" sz="2300" spc="-8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50" b="1">
                <a:solidFill>
                  <a:srgbClr val="F2F2F2"/>
                </a:solidFill>
                <a:latin typeface="Arial"/>
                <a:cs typeface="Arial"/>
              </a:rPr>
              <a:t>Between</a:t>
            </a:r>
            <a:r>
              <a:rPr dirty="0" sz="2300" spc="-9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215" b="1">
                <a:solidFill>
                  <a:srgbClr val="F2F2F2"/>
                </a:solidFill>
                <a:latin typeface="Arial"/>
                <a:cs typeface="Arial"/>
              </a:rPr>
              <a:t>75%</a:t>
            </a:r>
            <a:r>
              <a:rPr dirty="0" sz="2300" spc="-9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75" b="1">
                <a:solidFill>
                  <a:srgbClr val="F2F2F2"/>
                </a:solidFill>
                <a:latin typeface="Arial"/>
                <a:cs typeface="Arial"/>
              </a:rPr>
              <a:t>and</a:t>
            </a:r>
            <a:r>
              <a:rPr dirty="0" sz="2300" spc="-9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95" b="1">
                <a:solidFill>
                  <a:srgbClr val="F2F2F2"/>
                </a:solidFill>
                <a:latin typeface="Arial"/>
                <a:cs typeface="Arial"/>
              </a:rPr>
              <a:t>110%</a:t>
            </a:r>
            <a:r>
              <a:rPr dirty="0" sz="2300" spc="-10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65" b="1">
                <a:solidFill>
                  <a:srgbClr val="F2F2F2"/>
                </a:solidFill>
                <a:latin typeface="Arial"/>
                <a:cs typeface="Arial"/>
              </a:rPr>
              <a:t>capacacity </a:t>
            </a:r>
            <a:r>
              <a:rPr dirty="0" sz="2300" spc="-220" b="1">
                <a:solidFill>
                  <a:srgbClr val="BFBFBF"/>
                </a:solidFill>
                <a:latin typeface="Arial"/>
                <a:cs typeface="Arial"/>
              </a:rPr>
              <a:t>Gray</a:t>
            </a:r>
            <a:r>
              <a:rPr dirty="0" sz="2300" spc="-90" b="1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dirty="0" sz="2300" spc="-200" b="1">
                <a:solidFill>
                  <a:srgbClr val="F2F2F2"/>
                </a:solidFill>
                <a:latin typeface="Arial"/>
                <a:cs typeface="Arial"/>
              </a:rPr>
              <a:t>cells:</a:t>
            </a:r>
            <a:r>
              <a:rPr dirty="0" sz="2300" spc="-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80" b="1">
                <a:solidFill>
                  <a:srgbClr val="F2F2F2"/>
                </a:solidFill>
                <a:latin typeface="Arial"/>
                <a:cs typeface="Arial"/>
              </a:rPr>
              <a:t>Below</a:t>
            </a:r>
            <a:r>
              <a:rPr dirty="0" sz="2300" spc="-8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215" b="1">
                <a:solidFill>
                  <a:srgbClr val="F2F2F2"/>
                </a:solidFill>
                <a:latin typeface="Arial"/>
                <a:cs typeface="Arial"/>
              </a:rPr>
              <a:t>75%</a:t>
            </a:r>
            <a:r>
              <a:rPr dirty="0" sz="2300" spc="-8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35" b="1">
                <a:solidFill>
                  <a:srgbClr val="F2F2F2"/>
                </a:solidFill>
                <a:latin typeface="Arial"/>
                <a:cs typeface="Arial"/>
              </a:rPr>
              <a:t>capacity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82907" y="4183398"/>
            <a:ext cx="1078230" cy="355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300" spc="-145" b="1">
                <a:solidFill>
                  <a:srgbClr val="2E75B6"/>
                </a:solidFill>
                <a:latin typeface="Arial"/>
                <a:cs typeface="Arial"/>
              </a:rPr>
              <a:t>blue</a:t>
            </a:r>
            <a:r>
              <a:rPr dirty="0" sz="2300" spc="-80" b="1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dirty="0" sz="2300" spc="-100" b="1">
                <a:solidFill>
                  <a:srgbClr val="2E75B6"/>
                </a:solidFill>
                <a:latin typeface="Arial"/>
                <a:cs typeface="Arial"/>
              </a:rPr>
              <a:t>text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23631" y="4157472"/>
            <a:ext cx="940117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03165" algn="l"/>
              </a:tabLst>
            </a:pPr>
            <a:r>
              <a:rPr dirty="0" sz="2300" spc="-220" b="1">
                <a:solidFill>
                  <a:srgbClr val="F2F2F2"/>
                </a:solidFill>
                <a:latin typeface="Arial"/>
                <a:cs typeface="Arial"/>
              </a:rPr>
              <a:t>Also:</a:t>
            </a:r>
            <a:r>
              <a:rPr dirty="0" sz="2300" spc="-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60" b="1">
                <a:solidFill>
                  <a:srgbClr val="F2F2F2"/>
                </a:solidFill>
                <a:latin typeface="Arial"/>
                <a:cs typeface="Arial"/>
              </a:rPr>
              <a:t>Elementary</a:t>
            </a:r>
            <a:r>
              <a:rPr dirty="0" sz="2300" spc="-7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65" b="1">
                <a:solidFill>
                  <a:srgbClr val="F2F2F2"/>
                </a:solidFill>
                <a:latin typeface="Arial"/>
                <a:cs typeface="Arial"/>
              </a:rPr>
              <a:t>projections</a:t>
            </a:r>
            <a:r>
              <a:rPr dirty="0" sz="2300" spc="-7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25" b="1">
                <a:solidFill>
                  <a:srgbClr val="F2F2F2"/>
                </a:solidFill>
                <a:latin typeface="Arial"/>
                <a:cs typeface="Arial"/>
              </a:rPr>
              <a:t>in</a:t>
            </a:r>
            <a:r>
              <a:rPr dirty="0" sz="2300" b="1">
                <a:solidFill>
                  <a:srgbClr val="F2F2F2"/>
                </a:solidFill>
                <a:latin typeface="Arial"/>
                <a:cs typeface="Arial"/>
              </a:rPr>
              <a:t>	</a:t>
            </a:r>
            <a:r>
              <a:rPr dirty="0" sz="2300" spc="-160" b="1">
                <a:solidFill>
                  <a:srgbClr val="F2F2F2"/>
                </a:solidFill>
                <a:latin typeface="Arial"/>
                <a:cs typeface="Arial"/>
              </a:rPr>
              <a:t>highlight</a:t>
            </a:r>
            <a:r>
              <a:rPr dirty="0" sz="2300" spc="-10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240" b="1">
                <a:solidFill>
                  <a:srgbClr val="F2F2F2"/>
                </a:solidFill>
                <a:latin typeface="Arial"/>
                <a:cs typeface="Arial"/>
              </a:rPr>
              <a:t>schools</a:t>
            </a:r>
            <a:r>
              <a:rPr dirty="0" sz="2300" spc="-11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35" b="1">
                <a:solidFill>
                  <a:srgbClr val="F2F2F2"/>
                </a:solidFill>
                <a:latin typeface="Arial"/>
                <a:cs typeface="Arial"/>
              </a:rPr>
              <a:t>where</a:t>
            </a:r>
            <a:r>
              <a:rPr dirty="0" sz="2300" spc="-10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60" b="1">
                <a:solidFill>
                  <a:srgbClr val="F2F2F2"/>
                </a:solidFill>
                <a:latin typeface="Arial"/>
                <a:cs typeface="Arial"/>
              </a:rPr>
              <a:t>a</a:t>
            </a:r>
            <a:r>
              <a:rPr dirty="0" sz="2300" spc="-10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10" b="1">
                <a:solidFill>
                  <a:srgbClr val="F2F2F2"/>
                </a:solidFill>
                <a:latin typeface="Arial"/>
                <a:cs typeface="Arial"/>
              </a:rPr>
              <a:t>projection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523631" y="4437888"/>
            <a:ext cx="9458325" cy="93408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algn="just" marL="12700" marR="5080">
              <a:lnSpc>
                <a:spcPct val="79600"/>
              </a:lnSpc>
              <a:spcBef>
                <a:spcPts val="660"/>
              </a:spcBef>
            </a:pPr>
            <a:r>
              <a:rPr dirty="0" sz="2300" spc="-225" b="1">
                <a:solidFill>
                  <a:srgbClr val="F2F2F2"/>
                </a:solidFill>
                <a:latin typeface="Arial"/>
                <a:cs typeface="Arial"/>
              </a:rPr>
              <a:t>exceeds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600 </a:t>
            </a:r>
            <a:r>
              <a:rPr dirty="0" sz="2300" spc="-165" b="1">
                <a:solidFill>
                  <a:srgbClr val="F2F2F2"/>
                </a:solidFill>
                <a:latin typeface="Arial"/>
                <a:cs typeface="Arial"/>
              </a:rPr>
              <a:t>students.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229" b="1">
                <a:solidFill>
                  <a:srgbClr val="F2F2F2"/>
                </a:solidFill>
                <a:latin typeface="Arial"/>
                <a:cs typeface="Arial"/>
              </a:rPr>
              <a:t>This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85" b="1">
                <a:solidFill>
                  <a:srgbClr val="F2F2F2"/>
                </a:solidFill>
                <a:latin typeface="Arial"/>
                <a:cs typeface="Arial"/>
              </a:rPr>
              <a:t>will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14" b="1">
                <a:solidFill>
                  <a:srgbClr val="F2F2F2"/>
                </a:solidFill>
                <a:latin typeface="Arial"/>
                <a:cs typeface="Arial"/>
              </a:rPr>
              <a:t>not </a:t>
            </a:r>
            <a:r>
              <a:rPr dirty="0" sz="2300" spc="-190" b="1">
                <a:solidFill>
                  <a:srgbClr val="F2F2F2"/>
                </a:solidFill>
                <a:latin typeface="Arial"/>
                <a:cs typeface="Arial"/>
              </a:rPr>
              <a:t>always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204" b="1">
                <a:solidFill>
                  <a:srgbClr val="F2F2F2"/>
                </a:solidFill>
                <a:latin typeface="Arial"/>
                <a:cs typeface="Arial"/>
              </a:rPr>
              <a:t>exceed</a:t>
            </a:r>
            <a:r>
              <a:rPr dirty="0" sz="2300" spc="-114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90" b="1">
                <a:solidFill>
                  <a:srgbClr val="F2F2F2"/>
                </a:solidFill>
                <a:latin typeface="Arial"/>
                <a:cs typeface="Arial"/>
              </a:rPr>
              <a:t>110%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75" b="1">
                <a:solidFill>
                  <a:srgbClr val="F2F2F2"/>
                </a:solidFill>
                <a:latin typeface="Arial"/>
                <a:cs typeface="Arial"/>
              </a:rPr>
              <a:t>capacity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14" b="1">
                <a:solidFill>
                  <a:srgbClr val="F2F2F2"/>
                </a:solidFill>
                <a:latin typeface="Arial"/>
                <a:cs typeface="Arial"/>
              </a:rPr>
              <a:t>for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45" b="1">
                <a:solidFill>
                  <a:srgbClr val="F2F2F2"/>
                </a:solidFill>
                <a:latin typeface="Arial"/>
                <a:cs typeface="Arial"/>
              </a:rPr>
              <a:t>available</a:t>
            </a:r>
            <a:r>
              <a:rPr dirty="0" sz="2300" spc="-65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235" b="1">
                <a:solidFill>
                  <a:srgbClr val="F2F2F2"/>
                </a:solidFill>
                <a:latin typeface="Arial"/>
                <a:cs typeface="Arial"/>
              </a:rPr>
              <a:t>classrooms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14" b="1">
                <a:solidFill>
                  <a:srgbClr val="F2F2F2"/>
                </a:solidFill>
                <a:latin typeface="Arial"/>
                <a:cs typeface="Arial"/>
              </a:rPr>
              <a:t>but </a:t>
            </a:r>
            <a:r>
              <a:rPr dirty="0" sz="2300" spc="-175" b="1">
                <a:solidFill>
                  <a:srgbClr val="F2F2F2"/>
                </a:solidFill>
                <a:latin typeface="Arial"/>
                <a:cs typeface="Arial"/>
              </a:rPr>
              <a:t>represents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55" b="1">
                <a:solidFill>
                  <a:srgbClr val="F2F2F2"/>
                </a:solidFill>
                <a:latin typeface="Arial"/>
                <a:cs typeface="Arial"/>
              </a:rPr>
              <a:t>a</a:t>
            </a:r>
            <a:r>
              <a:rPr dirty="0" sz="2300" spc="-114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60" b="1">
                <a:solidFill>
                  <a:srgbClr val="F2F2F2"/>
                </a:solidFill>
                <a:latin typeface="Arial"/>
                <a:cs typeface="Arial"/>
              </a:rPr>
              <a:t>number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75" b="1">
                <a:solidFill>
                  <a:srgbClr val="F2F2F2"/>
                </a:solidFill>
                <a:latin typeface="Arial"/>
                <a:cs typeface="Arial"/>
              </a:rPr>
              <a:t>that</a:t>
            </a:r>
            <a:r>
              <a:rPr dirty="0" sz="2300" spc="-114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80" b="1">
                <a:solidFill>
                  <a:srgbClr val="F2F2F2"/>
                </a:solidFill>
                <a:latin typeface="Arial"/>
                <a:cs typeface="Arial"/>
              </a:rPr>
              <a:t>creates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200" b="1">
                <a:solidFill>
                  <a:srgbClr val="F2F2F2"/>
                </a:solidFill>
                <a:latin typeface="Arial"/>
                <a:cs typeface="Arial"/>
              </a:rPr>
              <a:t>challenges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14" b="1">
                <a:solidFill>
                  <a:srgbClr val="F2F2F2"/>
                </a:solidFill>
                <a:latin typeface="Arial"/>
                <a:cs typeface="Arial"/>
              </a:rPr>
              <a:t>for</a:t>
            </a:r>
            <a:r>
              <a:rPr dirty="0" sz="2300" spc="-12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95" b="1">
                <a:solidFill>
                  <a:srgbClr val="F2F2F2"/>
                </a:solidFill>
                <a:latin typeface="Arial"/>
                <a:cs typeface="Arial"/>
              </a:rPr>
              <a:t>shared</a:t>
            </a:r>
            <a:r>
              <a:rPr dirty="0" sz="2300" spc="-114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260" b="1">
                <a:solidFill>
                  <a:srgbClr val="F2F2F2"/>
                </a:solidFill>
                <a:latin typeface="Arial"/>
                <a:cs typeface="Arial"/>
              </a:rPr>
              <a:t>spaces</a:t>
            </a:r>
            <a:r>
              <a:rPr dirty="0" sz="2300" spc="-19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175" b="1">
                <a:solidFill>
                  <a:srgbClr val="F2F2F2"/>
                </a:solidFill>
                <a:latin typeface="Arial"/>
                <a:cs typeface="Arial"/>
              </a:rPr>
              <a:t>and</a:t>
            </a:r>
            <a:r>
              <a:rPr dirty="0" sz="2300" spc="-114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300" spc="-200" b="1">
                <a:solidFill>
                  <a:srgbClr val="F2F2F2"/>
                </a:solidFill>
                <a:latin typeface="Arial"/>
                <a:cs typeface="Arial"/>
              </a:rPr>
              <a:t>resources.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421880" y="1886711"/>
            <a:ext cx="4767580" cy="2283460"/>
            <a:chOff x="7421880" y="1886711"/>
            <a:chExt cx="4767580" cy="2283460"/>
          </a:xfrm>
        </p:grpSpPr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1880" y="1886711"/>
              <a:ext cx="4767072" cy="228295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16167" y="2081555"/>
              <a:ext cx="4198904" cy="1695711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3684555" y="6240742"/>
            <a:ext cx="4815205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-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-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-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35" b="1">
                <a:solidFill>
                  <a:srgbClr val="E7E6E6"/>
                </a:solidFill>
                <a:latin typeface="Arial"/>
                <a:cs typeface="Arial"/>
              </a:rPr>
              <a:t>Finance</a:t>
            </a:r>
            <a:r>
              <a:rPr dirty="0" sz="2000" b="1">
                <a:solidFill>
                  <a:srgbClr val="E7E6E6"/>
                </a:solidFill>
                <a:latin typeface="Arial"/>
                <a:cs typeface="Arial"/>
              </a:rPr>
              <a:t> &amp; </a:t>
            </a:r>
            <a:r>
              <a:rPr dirty="0" sz="2000" spc="-75" b="1">
                <a:solidFill>
                  <a:srgbClr val="E7E6E6"/>
                </a:solidFill>
                <a:latin typeface="Arial"/>
                <a:cs typeface="Arial"/>
              </a:rPr>
              <a:t>Operations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138574"/>
            <a:ext cx="12192000" cy="652780"/>
            <a:chOff x="0" y="6138574"/>
            <a:chExt cx="12192000" cy="652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1255" y="6175247"/>
              <a:ext cx="2700527" cy="5364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3935" y="6175247"/>
              <a:ext cx="3416808" cy="53644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2837" y="134619"/>
            <a:ext cx="3187065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5">
                <a:solidFill>
                  <a:srgbClr val="FFFFFF"/>
                </a:solidFill>
              </a:rPr>
              <a:t>Boundary</a:t>
            </a:r>
            <a:r>
              <a:rPr dirty="0" sz="1600" spc="-55">
                <a:solidFill>
                  <a:srgbClr val="FFFFFF"/>
                </a:solidFill>
              </a:rPr>
              <a:t> </a:t>
            </a:r>
            <a:r>
              <a:rPr dirty="0" sz="1600" spc="-95">
                <a:solidFill>
                  <a:srgbClr val="FFFFFF"/>
                </a:solidFill>
              </a:rPr>
              <a:t>Criteria</a:t>
            </a:r>
            <a:r>
              <a:rPr dirty="0" sz="1600" spc="-55">
                <a:solidFill>
                  <a:srgbClr val="FFFFFF"/>
                </a:solidFill>
              </a:rPr>
              <a:t> </a:t>
            </a:r>
            <a:r>
              <a:rPr dirty="0" sz="1600" spc="-80">
                <a:solidFill>
                  <a:srgbClr val="FFFFFF"/>
                </a:solidFill>
              </a:rPr>
              <a:t>for</a:t>
            </a:r>
            <a:r>
              <a:rPr dirty="0" sz="1600" spc="-45">
                <a:solidFill>
                  <a:srgbClr val="FFFFFF"/>
                </a:solidFill>
              </a:rPr>
              <a:t> </a:t>
            </a:r>
            <a:r>
              <a:rPr dirty="0" sz="1600" spc="-155">
                <a:solidFill>
                  <a:srgbClr val="FFFFFF"/>
                </a:solidFill>
              </a:rPr>
              <a:t>Existing</a:t>
            </a:r>
            <a:r>
              <a:rPr dirty="0" sz="1600" spc="-50">
                <a:solidFill>
                  <a:srgbClr val="FFFFFF"/>
                </a:solidFill>
              </a:rPr>
              <a:t> </a:t>
            </a:r>
            <a:r>
              <a:rPr dirty="0" sz="1600" spc="-145">
                <a:solidFill>
                  <a:srgbClr val="FFFFFF"/>
                </a:solidFill>
              </a:rPr>
              <a:t>Schools</a:t>
            </a:r>
            <a:endParaRPr sz="1600"/>
          </a:p>
        </p:txBody>
      </p:sp>
      <p:sp>
        <p:nvSpPr>
          <p:cNvPr id="9" name="object 9" descr=""/>
          <p:cNvSpPr txBox="1"/>
          <p:nvPr/>
        </p:nvSpPr>
        <p:spPr>
          <a:xfrm>
            <a:off x="3331051" y="6240742"/>
            <a:ext cx="5524500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E7E6E6"/>
                </a:solidFill>
                <a:latin typeface="Arial"/>
                <a:cs typeface="Arial"/>
              </a:rPr>
              <a:t>Planning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92837" y="578103"/>
            <a:ext cx="11605895" cy="5570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480695">
              <a:lnSpc>
                <a:spcPct val="99200"/>
              </a:lnSpc>
              <a:spcBef>
                <a:spcPts val="110"/>
              </a:spcBef>
              <a:buAutoNum type="arabicPeriod"/>
              <a:tabLst>
                <a:tab pos="255904" algn="l"/>
              </a:tabLst>
            </a:pPr>
            <a:r>
              <a:rPr dirty="0" sz="1300" spc="-95" b="1">
                <a:solidFill>
                  <a:srgbClr val="FFC000"/>
                </a:solidFill>
                <a:latin typeface="Arial"/>
                <a:cs typeface="Arial"/>
              </a:rPr>
              <a:t>Projected</a:t>
            </a:r>
            <a:r>
              <a:rPr dirty="0" sz="13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90" b="1">
                <a:solidFill>
                  <a:srgbClr val="FFC000"/>
                </a:solidFill>
                <a:latin typeface="Arial"/>
                <a:cs typeface="Arial"/>
              </a:rPr>
              <a:t>Enrollment</a:t>
            </a:r>
            <a:r>
              <a:rPr dirty="0" sz="13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05" b="1">
                <a:solidFill>
                  <a:srgbClr val="FFC000"/>
                </a:solidFill>
                <a:latin typeface="Arial"/>
                <a:cs typeface="Arial"/>
              </a:rPr>
              <a:t>and</a:t>
            </a:r>
            <a:r>
              <a:rPr dirty="0" sz="13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10" b="1">
                <a:solidFill>
                  <a:srgbClr val="FFC000"/>
                </a:solidFill>
                <a:latin typeface="Arial"/>
                <a:cs typeface="Arial"/>
              </a:rPr>
              <a:t>Building</a:t>
            </a:r>
            <a:r>
              <a:rPr dirty="0" sz="13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70" b="1">
                <a:solidFill>
                  <a:srgbClr val="FFC000"/>
                </a:solidFill>
                <a:latin typeface="Arial"/>
                <a:cs typeface="Arial"/>
              </a:rPr>
              <a:t>Utilization</a:t>
            </a:r>
            <a:r>
              <a:rPr dirty="0" sz="1300" spc="-7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utilization,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enrollment,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staffing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programs.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possible,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attendance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boundaries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created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anticipate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projected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enrollment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program/current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building. 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Efficient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building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utilization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attempt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300" spc="-75">
                <a:solidFill>
                  <a:srgbClr val="FFFFFF"/>
                </a:solidFill>
                <a:latin typeface="Arial"/>
                <a:cs typeface="Arial"/>
              </a:rPr>
              <a:t>maximize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exceeding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long-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term.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C000"/>
              </a:buClr>
              <a:buFont typeface="Arial"/>
              <a:buAutoNum type="arabicPeriod"/>
            </a:pP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03099"/>
              </a:lnSpc>
              <a:buAutoNum type="arabicPeriod"/>
              <a:tabLst>
                <a:tab pos="255904" algn="l"/>
              </a:tabLst>
            </a:pPr>
            <a:r>
              <a:rPr dirty="0" sz="1300" spc="-80" b="1">
                <a:solidFill>
                  <a:srgbClr val="FFC000"/>
                </a:solidFill>
                <a:latin typeface="Arial"/>
                <a:cs typeface="Arial"/>
              </a:rPr>
              <a:t>Duration</a:t>
            </a:r>
            <a:r>
              <a:rPr dirty="0" sz="13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65" b="1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dirty="0" sz="13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10" b="1">
                <a:solidFill>
                  <a:srgbClr val="FFC000"/>
                </a:solidFill>
                <a:latin typeface="Arial"/>
                <a:cs typeface="Arial"/>
              </a:rPr>
              <a:t>Boundaries</a:t>
            </a:r>
            <a:r>
              <a:rPr dirty="0" sz="1300" spc="-11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ability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attendance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accommodate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anticipated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enrollments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projected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period.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possible,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attendance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Arial"/>
                <a:cs typeface="Arial"/>
              </a:rPr>
              <a:t>areas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dirty="0" sz="1300" spc="-7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stabilized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limit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boundary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experienced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students.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C000"/>
              </a:buClr>
              <a:buFont typeface="Arial"/>
              <a:buAutoNum type="arabicPeriod"/>
            </a:pPr>
            <a:endParaRPr sz="1250">
              <a:latin typeface="Arial"/>
              <a:cs typeface="Arial"/>
            </a:endParaRPr>
          </a:p>
          <a:p>
            <a:pPr marL="12700" marR="147320">
              <a:lnSpc>
                <a:spcPct val="103099"/>
              </a:lnSpc>
              <a:buAutoNum type="arabicPeriod"/>
              <a:tabLst>
                <a:tab pos="255904" algn="l"/>
              </a:tabLst>
            </a:pPr>
            <a:r>
              <a:rPr dirty="0" sz="1300" spc="-135" b="1">
                <a:solidFill>
                  <a:srgbClr val="FFC000"/>
                </a:solidFill>
                <a:latin typeface="Arial"/>
                <a:cs typeface="Arial"/>
              </a:rPr>
              <a:t>Fiscal</a:t>
            </a:r>
            <a:r>
              <a:rPr dirty="0" sz="13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14" b="1">
                <a:solidFill>
                  <a:srgbClr val="FFC000"/>
                </a:solidFill>
                <a:latin typeface="Arial"/>
                <a:cs typeface="Arial"/>
              </a:rPr>
              <a:t>Considerations</a:t>
            </a:r>
            <a:r>
              <a:rPr dirty="0" sz="13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85" b="1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dirty="0" sz="13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85" b="1">
                <a:solidFill>
                  <a:srgbClr val="FFC000"/>
                </a:solidFill>
                <a:latin typeface="Arial"/>
                <a:cs typeface="Arial"/>
              </a:rPr>
              <a:t>Operational</a:t>
            </a:r>
            <a:r>
              <a:rPr dirty="0" sz="1300" spc="-85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possible,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boundaries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planned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Arial"/>
                <a:cs typeface="Arial"/>
              </a:rPr>
              <a:t>maximize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district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fiscally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manner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advantage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economies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scale.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factor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consider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staffing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requirements,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Arial"/>
                <a:cs typeface="Arial"/>
              </a:rPr>
              <a:t>needs,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operational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costs.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C000"/>
              </a:buClr>
              <a:buFont typeface="Arial"/>
              <a:buAutoNum type="arabicPeriod"/>
            </a:pPr>
            <a:endParaRPr sz="1250">
              <a:latin typeface="Arial"/>
              <a:cs typeface="Arial"/>
            </a:endParaRPr>
          </a:p>
          <a:p>
            <a:pPr marL="12700" marR="741680">
              <a:lnSpc>
                <a:spcPct val="103099"/>
              </a:lnSpc>
              <a:buAutoNum type="arabicPeriod"/>
              <a:tabLst>
                <a:tab pos="241300" algn="l"/>
              </a:tabLst>
            </a:pPr>
            <a:r>
              <a:rPr dirty="0" sz="1300" spc="-105" b="1">
                <a:solidFill>
                  <a:srgbClr val="FFC000"/>
                </a:solidFill>
                <a:latin typeface="Arial"/>
                <a:cs typeface="Arial"/>
              </a:rPr>
              <a:t>Feeder</a:t>
            </a:r>
            <a:r>
              <a:rPr dirty="0" sz="13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40" b="1">
                <a:solidFill>
                  <a:srgbClr val="FFC000"/>
                </a:solidFill>
                <a:latin typeface="Arial"/>
                <a:cs typeface="Arial"/>
              </a:rPr>
              <a:t>System</a:t>
            </a:r>
            <a:r>
              <a:rPr dirty="0" sz="13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10" b="1">
                <a:solidFill>
                  <a:srgbClr val="FFC000"/>
                </a:solidFill>
                <a:latin typeface="Arial"/>
                <a:cs typeface="Arial"/>
              </a:rPr>
              <a:t>Considerations:</a:t>
            </a:r>
            <a:r>
              <a:rPr dirty="0" sz="13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possible,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boundaries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elementary,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middle,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Arial"/>
                <a:cs typeface="Arial"/>
              </a:rPr>
              <a:t>schools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3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Arial"/>
                <a:cs typeface="Arial"/>
              </a:rPr>
              <a:t>schools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3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possible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advance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3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level.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C000"/>
              </a:buClr>
              <a:buFont typeface="Arial"/>
              <a:buAutoNum type="arabicPeriod"/>
            </a:pPr>
            <a:endParaRPr sz="1300">
              <a:latin typeface="Arial"/>
              <a:cs typeface="Arial"/>
            </a:endParaRPr>
          </a:p>
          <a:p>
            <a:pPr marL="12700" marR="265430">
              <a:lnSpc>
                <a:spcPct val="99200"/>
              </a:lnSpc>
              <a:buAutoNum type="arabicPeriod"/>
              <a:tabLst>
                <a:tab pos="255904" algn="l"/>
              </a:tabLst>
            </a:pPr>
            <a:r>
              <a:rPr dirty="0" sz="1300" spc="-110" b="1">
                <a:solidFill>
                  <a:srgbClr val="FFC000"/>
                </a:solidFill>
                <a:latin typeface="Arial"/>
                <a:cs typeface="Arial"/>
              </a:rPr>
              <a:t>Neighborhoods</a:t>
            </a:r>
            <a:r>
              <a:rPr dirty="0" sz="13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65" b="1">
                <a:solidFill>
                  <a:srgbClr val="FFC000"/>
                </a:solidFill>
                <a:latin typeface="Arial"/>
                <a:cs typeface="Arial"/>
              </a:rPr>
              <a:t>Intact</a:t>
            </a:r>
            <a:r>
              <a:rPr dirty="0" sz="13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55" b="1">
                <a:solidFill>
                  <a:srgbClr val="FFC000"/>
                </a:solidFill>
                <a:latin typeface="Arial"/>
                <a:cs typeface="Arial"/>
              </a:rPr>
              <a:t>Within</a:t>
            </a:r>
            <a:r>
              <a:rPr dirty="0" sz="13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00" b="1">
                <a:solidFill>
                  <a:srgbClr val="FFC000"/>
                </a:solidFill>
                <a:latin typeface="Arial"/>
                <a:cs typeface="Arial"/>
              </a:rPr>
              <a:t>Attendance</a:t>
            </a:r>
            <a:r>
              <a:rPr dirty="0" sz="13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20" b="1">
                <a:solidFill>
                  <a:srgbClr val="FFC000"/>
                </a:solidFill>
                <a:latin typeface="Arial"/>
                <a:cs typeface="Arial"/>
              </a:rPr>
              <a:t>Areas</a:t>
            </a:r>
            <a:r>
              <a:rPr dirty="0" sz="1300" spc="-12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possible,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boundaries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structured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maintain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neighborhood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school's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attendance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area.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Neighborhoods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split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between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schools.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3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neighborhood </a:t>
            </a:r>
            <a:r>
              <a:rPr dirty="0" sz="1300" spc="-7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defined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3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smallest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division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subdivision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subdivided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natural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demarcation,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5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3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stream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traffic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way.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C000"/>
              </a:buClr>
              <a:buFont typeface="Arial"/>
              <a:buAutoNum type="arabicPeriod"/>
            </a:pPr>
            <a:endParaRPr sz="1300">
              <a:latin typeface="Arial"/>
              <a:cs typeface="Arial"/>
            </a:endParaRPr>
          </a:p>
          <a:p>
            <a:pPr marL="255270" indent="-243204">
              <a:lnSpc>
                <a:spcPct val="100000"/>
              </a:lnSpc>
              <a:buAutoNum type="arabicPeriod"/>
              <a:tabLst>
                <a:tab pos="255904" algn="l"/>
              </a:tabLst>
            </a:pPr>
            <a:r>
              <a:rPr dirty="0" sz="1300" spc="-125" b="1">
                <a:solidFill>
                  <a:srgbClr val="FFC000"/>
                </a:solidFill>
                <a:latin typeface="Arial"/>
                <a:cs typeface="Arial"/>
              </a:rPr>
              <a:t>Contiguous</a:t>
            </a:r>
            <a:r>
              <a:rPr dirty="0" sz="13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00" b="1">
                <a:solidFill>
                  <a:srgbClr val="FFC000"/>
                </a:solidFill>
                <a:latin typeface="Arial"/>
                <a:cs typeface="Arial"/>
              </a:rPr>
              <a:t>Attendance</a:t>
            </a:r>
            <a:r>
              <a:rPr dirty="0" sz="13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20" b="1">
                <a:solidFill>
                  <a:srgbClr val="FFC000"/>
                </a:solidFill>
                <a:latin typeface="Arial"/>
                <a:cs typeface="Arial"/>
              </a:rPr>
              <a:t>Areas</a:t>
            </a:r>
            <a:r>
              <a:rPr dirty="0" sz="1300" spc="-12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possible,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contiguous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attendance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Arial"/>
                <a:cs typeface="Arial"/>
              </a:rPr>
              <a:t>areas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maintained.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C000"/>
              </a:buClr>
              <a:buFont typeface="Arial"/>
              <a:buAutoNum type="arabicPeriod"/>
            </a:pPr>
            <a:endParaRPr sz="1250">
              <a:latin typeface="Arial"/>
              <a:cs typeface="Arial"/>
            </a:endParaRPr>
          </a:p>
          <a:p>
            <a:pPr algn="just" marL="12700" marR="138430">
              <a:lnSpc>
                <a:spcPct val="103099"/>
              </a:lnSpc>
              <a:buAutoNum type="arabicPeriod"/>
              <a:tabLst>
                <a:tab pos="255904" algn="l"/>
              </a:tabLst>
            </a:pPr>
            <a:r>
              <a:rPr dirty="0" sz="1300" spc="-110" b="1">
                <a:solidFill>
                  <a:srgbClr val="FFC000"/>
                </a:solidFill>
                <a:latin typeface="Arial"/>
                <a:cs typeface="Arial"/>
              </a:rPr>
              <a:t>Students</a:t>
            </a:r>
            <a:r>
              <a:rPr dirty="0" sz="13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85" b="1">
                <a:solidFill>
                  <a:srgbClr val="FFC000"/>
                </a:solidFill>
                <a:latin typeface="Arial"/>
                <a:cs typeface="Arial"/>
              </a:rPr>
              <a:t>Impacted</a:t>
            </a:r>
            <a:r>
              <a:rPr dirty="0" sz="13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14" b="1">
                <a:solidFill>
                  <a:srgbClr val="FFC000"/>
                </a:solidFill>
                <a:latin typeface="Arial"/>
                <a:cs typeface="Arial"/>
              </a:rPr>
              <a:t>by</a:t>
            </a:r>
            <a:r>
              <a:rPr dirty="0" sz="13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90" b="1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z="13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10" b="1">
                <a:solidFill>
                  <a:srgbClr val="FFC000"/>
                </a:solidFill>
                <a:latin typeface="Arial"/>
                <a:cs typeface="Arial"/>
              </a:rPr>
              <a:t>Boundary</a:t>
            </a:r>
            <a:r>
              <a:rPr dirty="0" sz="13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35" b="1">
                <a:solidFill>
                  <a:srgbClr val="FFC000"/>
                </a:solidFill>
                <a:latin typeface="Arial"/>
                <a:cs typeface="Arial"/>
              </a:rPr>
              <a:t>Change</a:t>
            </a:r>
            <a:r>
              <a:rPr dirty="0" sz="1300" spc="-135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3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Where possible,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minimize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impacted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by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boundary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change.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Consideration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9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too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by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boundary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change,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small 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5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negative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well.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C000"/>
              </a:buClr>
              <a:buFont typeface="Arial"/>
              <a:buAutoNum type="arabicPeriod"/>
            </a:pPr>
            <a:endParaRPr sz="1400">
              <a:latin typeface="Arial"/>
              <a:cs typeface="Arial"/>
            </a:endParaRPr>
          </a:p>
          <a:p>
            <a:pPr marL="12700" marR="381000">
              <a:lnSpc>
                <a:spcPts val="1490"/>
              </a:lnSpc>
              <a:buAutoNum type="arabicPeriod"/>
              <a:tabLst>
                <a:tab pos="255904" algn="l"/>
              </a:tabLst>
            </a:pPr>
            <a:r>
              <a:rPr dirty="0" sz="1300" spc="-95" b="1">
                <a:solidFill>
                  <a:srgbClr val="FFC000"/>
                </a:solidFill>
                <a:latin typeface="Arial"/>
                <a:cs typeface="Arial"/>
              </a:rPr>
              <a:t>Transportation</a:t>
            </a:r>
            <a:r>
              <a:rPr dirty="0" sz="13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10" b="1">
                <a:solidFill>
                  <a:srgbClr val="FFC000"/>
                </a:solidFill>
                <a:latin typeface="Arial"/>
                <a:cs typeface="Arial"/>
              </a:rPr>
              <a:t>Considerations</a:t>
            </a:r>
            <a:r>
              <a:rPr dirty="0" sz="1300" spc="-11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5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necessarily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attend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"/>
                <a:cs typeface="Arial"/>
              </a:rPr>
              <a:t>closest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school;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distance,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transportation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time,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routing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considered,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minimized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possible,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formulating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attendance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boundaries.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C000"/>
              </a:buClr>
              <a:buFont typeface="Arial"/>
              <a:buAutoNum type="arabicPeriod"/>
            </a:pPr>
            <a:endParaRPr sz="1500">
              <a:latin typeface="Arial"/>
              <a:cs typeface="Arial"/>
            </a:endParaRPr>
          </a:p>
          <a:p>
            <a:pPr marL="12700" marR="535940">
              <a:lnSpc>
                <a:spcPts val="1490"/>
              </a:lnSpc>
              <a:buAutoNum type="arabicPeriod"/>
              <a:tabLst>
                <a:tab pos="255904" algn="l"/>
              </a:tabLst>
            </a:pPr>
            <a:r>
              <a:rPr dirty="0" sz="1300" spc="-135" b="1">
                <a:solidFill>
                  <a:srgbClr val="FFC000"/>
                </a:solidFill>
                <a:latin typeface="Arial"/>
                <a:cs typeface="Arial"/>
              </a:rPr>
              <a:t>Fiscal</a:t>
            </a:r>
            <a:r>
              <a:rPr dirty="0" sz="13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114" b="1">
                <a:solidFill>
                  <a:srgbClr val="FFC000"/>
                </a:solidFill>
                <a:latin typeface="Arial"/>
                <a:cs typeface="Arial"/>
              </a:rPr>
              <a:t>Considerations</a:t>
            </a:r>
            <a:r>
              <a:rPr dirty="0" sz="13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85" b="1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dirty="0" sz="13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300" spc="-90" b="1">
                <a:solidFill>
                  <a:srgbClr val="FFC000"/>
                </a:solidFill>
                <a:latin typeface="Arial"/>
                <a:cs typeface="Arial"/>
              </a:rPr>
              <a:t>Capital</a:t>
            </a:r>
            <a:r>
              <a:rPr dirty="0" sz="1300" spc="-9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costs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considered.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factor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Arial"/>
                <a:cs typeface="Arial"/>
              </a:rPr>
              <a:t>consider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facility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construction,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building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additions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and/or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remodeling,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Arial"/>
                <a:cs typeface="Arial"/>
              </a:rPr>
              <a:t>classrooms,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demountable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relocations,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other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costs.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07920" y="262127"/>
            <a:ext cx="1624965" cy="1069975"/>
            <a:chOff x="2407920" y="262127"/>
            <a:chExt cx="1624965" cy="10699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20" y="262127"/>
              <a:ext cx="1405128" cy="10698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0" y="262127"/>
              <a:ext cx="832103" cy="10698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01861" y="390651"/>
            <a:ext cx="678180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Pre-Adjustment</a:t>
            </a:r>
            <a:r>
              <a:rPr dirty="0" sz="4000" spc="590"/>
              <a:t> </a:t>
            </a:r>
            <a:r>
              <a:rPr dirty="0" sz="4000" spc="-10"/>
              <a:t>Projections</a:t>
            </a:r>
            <a:endParaRPr sz="40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9855" y="262127"/>
            <a:ext cx="6364224" cy="1069848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6138574"/>
            <a:ext cx="12192000" cy="652780"/>
            <a:chOff x="0" y="6138574"/>
            <a:chExt cx="12192000" cy="65278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1255" y="6175247"/>
              <a:ext cx="2700527" cy="536448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88392" y="1441703"/>
            <a:ext cx="10918190" cy="5270500"/>
            <a:chOff x="88392" y="1441703"/>
            <a:chExt cx="10918190" cy="5270500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0536" y="1441703"/>
              <a:ext cx="9765792" cy="412394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83936" y="6175247"/>
              <a:ext cx="3416808" cy="53644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6129" y="1467308"/>
              <a:ext cx="9659741" cy="4018747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3331051" y="6240742"/>
            <a:ext cx="5524500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30" b="1">
                <a:solidFill>
                  <a:srgbClr val="E7E6E6"/>
                </a:solidFill>
                <a:latin typeface="Arial"/>
                <a:cs typeface="Arial"/>
              </a:rPr>
              <a:t>Blue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E7E6E6"/>
                </a:solidFill>
                <a:latin typeface="Arial"/>
                <a:cs typeface="Arial"/>
              </a:rPr>
              <a:t>Valley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E7E6E6"/>
                </a:solidFill>
                <a:latin typeface="Arial"/>
                <a:cs typeface="Arial"/>
              </a:rPr>
              <a:t>Schools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385" b="1">
                <a:solidFill>
                  <a:srgbClr val="E7E6E6"/>
                </a:solidFill>
                <a:latin typeface="Arial"/>
                <a:cs typeface="Arial"/>
              </a:rPr>
              <a:t>|</a:t>
            </a:r>
            <a:r>
              <a:rPr dirty="0" sz="2000" spc="10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E7E6E6"/>
                </a:solidFill>
                <a:latin typeface="Arial"/>
                <a:cs typeface="Arial"/>
              </a:rPr>
              <a:t>Facility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E7E6E6"/>
                </a:solidFill>
                <a:latin typeface="Arial"/>
                <a:cs typeface="Arial"/>
              </a:rPr>
              <a:t>Planning</a:t>
            </a:r>
            <a:r>
              <a:rPr dirty="0" sz="2000" spc="5" b="1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E7E6E6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82295"/>
            <a:ext cx="12192000" cy="6745605"/>
            <a:chOff x="0" y="82295"/>
            <a:chExt cx="12192000" cy="67456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50863"/>
              <a:ext cx="12188952" cy="64008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64068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536575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2" y="5273039"/>
              <a:ext cx="1210056" cy="121310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647" y="5299628"/>
              <a:ext cx="1107232" cy="110723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0552" y="82295"/>
              <a:ext cx="4404359" cy="67452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7209" y="108355"/>
              <a:ext cx="4297302" cy="664128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48660" y="936243"/>
            <a:ext cx="4040504" cy="8972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240">
                <a:solidFill>
                  <a:srgbClr val="F2F2F2"/>
                </a:solidFill>
              </a:rPr>
              <a:t>Previous</a:t>
            </a:r>
            <a:r>
              <a:rPr dirty="0" sz="2800" spc="-125">
                <a:solidFill>
                  <a:srgbClr val="F2F2F2"/>
                </a:solidFill>
              </a:rPr>
              <a:t> </a:t>
            </a:r>
            <a:r>
              <a:rPr dirty="0" sz="2800" spc="-170">
                <a:solidFill>
                  <a:srgbClr val="F2F2F2"/>
                </a:solidFill>
              </a:rPr>
              <a:t>Recommendation</a:t>
            </a:r>
            <a:endParaRPr sz="2800"/>
          </a:p>
          <a:p>
            <a:pPr algn="ctr" marL="548640">
              <a:lnSpc>
                <a:spcPct val="100000"/>
              </a:lnSpc>
              <a:spcBef>
                <a:spcPts val="145"/>
              </a:spcBef>
            </a:pPr>
            <a:r>
              <a:rPr dirty="0" sz="2800" spc="-155">
                <a:solidFill>
                  <a:srgbClr val="F2F2F2"/>
                </a:solidFill>
              </a:rPr>
              <a:t>(April</a:t>
            </a:r>
            <a:r>
              <a:rPr dirty="0" sz="2800" spc="-140">
                <a:solidFill>
                  <a:srgbClr val="F2F2F2"/>
                </a:solidFill>
              </a:rPr>
              <a:t> </a:t>
            </a:r>
            <a:r>
              <a:rPr dirty="0" sz="2800" spc="-20">
                <a:solidFill>
                  <a:srgbClr val="F2F2F2"/>
                </a:solidFill>
              </a:rPr>
              <a:t>5</a:t>
            </a:r>
            <a:r>
              <a:rPr dirty="0" baseline="23391" sz="2850" spc="-30">
                <a:solidFill>
                  <a:srgbClr val="F2F2F2"/>
                </a:solidFill>
              </a:rPr>
              <a:t>th</a:t>
            </a:r>
            <a:r>
              <a:rPr dirty="0" sz="2800" spc="-20">
                <a:solidFill>
                  <a:srgbClr val="F2F2F2"/>
                </a:solidFill>
              </a:rPr>
              <a:t>)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6565" y="113070"/>
            <a:ext cx="10249236" cy="66318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2023-11-29T22:04:39Z</dcterms:created>
  <dcterms:modified xsi:type="dcterms:W3CDTF">2023-11-29T22:04:39Z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2023-05-01T00:00:00Z</vt:filetime>
  </property>
  <property fmtid="{D5CDD505-2E9C-101B-9397-08002B2CF9AE}" pid="3" name="LastSaved">
    <vt:filetime>2023-11-29T00:00:00Z</vt:filetime>
  </property>
</Properties>
</file>